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y="5143500" cx="9144000"/>
  <p:notesSz cx="6858000" cy="9144000"/>
  <p:embeddedFontLst>
    <p:embeddedFont>
      <p:font typeface="Play"/>
      <p:regular r:id="rId31"/>
      <p:bold r:id="rId32"/>
    </p:embeddedFont>
    <p:embeddedFont>
      <p:font typeface="Roboto Medium"/>
      <p:regular r:id="rId33"/>
      <p:bold r:id="rId34"/>
      <p:italic r:id="rId35"/>
      <p:boldItalic r:id="rId36"/>
    </p:embeddedFont>
    <p:embeddedFont>
      <p:font typeface="Roboto"/>
      <p:regular r:id="rId37"/>
      <p:bold r:id="rId38"/>
      <p:italic r:id="rId39"/>
      <p:boldItalic r:id="rId40"/>
    </p:embeddedFont>
    <p:embeddedFont>
      <p:font typeface="PT Sans Narrow"/>
      <p:regular r:id="rId41"/>
      <p:bold r:id="rId42"/>
    </p:embeddedFont>
    <p:embeddedFont>
      <p:font typeface="Lato"/>
      <p:regular r:id="rId43"/>
      <p:bold r:id="rId44"/>
      <p:italic r:id="rId45"/>
      <p:boldItalic r:id="rId46"/>
    </p:embeddedFont>
    <p:embeddedFont>
      <p:font typeface="Open Sans"/>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5B2E0F6-11F3-4CED-A4D1-77C05B47165F}">
  <a:tblStyle styleId="{F5B2E0F6-11F3-4CED-A4D1-77C05B47165F}" styleName="Table_0">
    <a:wholeTbl>
      <a:tcTxStyle b="off" i="off">
        <a:font>
          <a:latin typeface="Aptos"/>
          <a:ea typeface="Aptos"/>
          <a:cs typeface="Aptos"/>
        </a:font>
        <a:schemeClr val="dk1"/>
      </a:tcTxStyle>
      <a:tcStyle>
        <a:tcBdr>
          <a:left>
            <a:ln cap="flat" cmpd="sng" w="12700">
              <a:solidFill>
                <a:schemeClr val="accent3"/>
              </a:solidFill>
              <a:prstDash val="solid"/>
              <a:round/>
              <a:headEnd len="sm" w="sm" type="none"/>
              <a:tailEnd len="sm" w="sm" type="none"/>
            </a:ln>
          </a:left>
          <a:right>
            <a:ln cap="flat" cmpd="sng" w="12700">
              <a:solidFill>
                <a:schemeClr val="accent3"/>
              </a:solidFill>
              <a:prstDash val="solid"/>
              <a:round/>
              <a:headEnd len="sm" w="sm" type="none"/>
              <a:tailEnd len="sm" w="sm" type="none"/>
            </a:ln>
          </a:right>
          <a:top>
            <a:ln cap="flat" cmpd="sng" w="12700">
              <a:solidFill>
                <a:schemeClr val="accent3"/>
              </a:solidFill>
              <a:prstDash val="solid"/>
              <a:round/>
              <a:headEnd len="sm" w="sm" type="none"/>
              <a:tailEnd len="sm" w="sm" type="none"/>
            </a:ln>
          </a:top>
          <a:bottom>
            <a:ln cap="flat" cmpd="sng" w="12700">
              <a:solidFill>
                <a:schemeClr val="accent3"/>
              </a:solidFill>
              <a:prstDash val="solid"/>
              <a:round/>
              <a:headEnd len="sm" w="sm" type="none"/>
              <a:tailEnd len="sm" w="sm" type="none"/>
            </a:ln>
          </a:bottom>
          <a:insideH>
            <a:ln cap="flat" cmpd="sng" w="12700">
              <a:solidFill>
                <a:schemeClr val="accent3"/>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lt1"/>
          </a:solidFill>
        </a:fill>
      </a:tcStyle>
    </a:wholeTbl>
    <a:band1H>
      <a:tcTxStyle/>
      <a:tcStyle>
        <a:fill>
          <a:solidFill>
            <a:srgbClr val="E7EAE7"/>
          </a:solidFill>
        </a:fill>
      </a:tcStyle>
    </a:band1H>
    <a:band2H>
      <a:tcTxStyle/>
    </a:band2H>
    <a:band1V>
      <a:tcTxStyle/>
      <a:tcStyle>
        <a:fill>
          <a:solidFill>
            <a:srgbClr val="E7EAE7"/>
          </a:solidFill>
        </a:fill>
      </a:tcStyle>
    </a:band1V>
    <a:band2V>
      <a:tcTxStyle/>
    </a:band2V>
    <a:lastCol>
      <a:tcTxStyle b="on" i="off"/>
    </a:lastCol>
    <a:firstCol>
      <a:tcTxStyle b="on" i="off"/>
    </a:firstCol>
    <a:lastRow>
      <a:tcTxStyle b="on" i="off"/>
      <a:tcStyle>
        <a:tcBdr>
          <a:top>
            <a:ln cap="flat" cmpd="sng" w="50800">
              <a:solidFill>
                <a:schemeClr val="accent3"/>
              </a:solidFill>
              <a:prstDash val="solid"/>
              <a:round/>
              <a:headEnd len="sm" w="sm" type="none"/>
              <a:tailEnd len="sm" w="sm" type="none"/>
            </a:ln>
          </a:top>
        </a:tcBdr>
        <a:fill>
          <a:solidFill>
            <a:schemeClr val="lt1"/>
          </a:solidFill>
        </a:fill>
      </a:tcStyle>
    </a:lastRow>
    <a:seCell>
      <a:tcTxStyle/>
    </a:seCell>
    <a:swCell>
      <a:tcTxStyle/>
    </a:swCell>
    <a:firstRow>
      <a:tcTxStyle b="on" i="off">
        <a:font>
          <a:latin typeface="Aptos"/>
          <a:ea typeface="Aptos"/>
          <a:cs typeface="Aptos"/>
        </a:font>
        <a:schemeClr val="lt1"/>
      </a:tcTxStyle>
      <a:tcStyle>
        <a:fill>
          <a:solidFill>
            <a:schemeClr val="accent3"/>
          </a:solidFill>
        </a:fill>
      </a:tcStyle>
    </a:firstRow>
    <a:neCell>
      <a:tcTxStyle/>
    </a:neCell>
    <a:nwCell>
      <a:tcTxStyle/>
    </a:nwCell>
  </a:tblStyle>
  <a:tblStyle styleId="{79265F3F-D455-4B98-A71E-0398D1C79B88}"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42" Type="http://schemas.openxmlformats.org/officeDocument/2006/relationships/font" Target="fonts/PTSansNarrow-bold.fntdata"/><Relationship Id="rId41" Type="http://schemas.openxmlformats.org/officeDocument/2006/relationships/font" Target="fonts/PTSansNarrow-regular.fntdata"/><Relationship Id="rId44" Type="http://schemas.openxmlformats.org/officeDocument/2006/relationships/font" Target="fonts/Lato-bold.fntdata"/><Relationship Id="rId43" Type="http://schemas.openxmlformats.org/officeDocument/2006/relationships/font" Target="fonts/Lato-regular.fntdata"/><Relationship Id="rId46" Type="http://schemas.openxmlformats.org/officeDocument/2006/relationships/font" Target="fonts/Lato-boldItalic.fntdata"/><Relationship Id="rId45" Type="http://schemas.openxmlformats.org/officeDocument/2006/relationships/font" Target="fonts/Lato-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OpenSans-bold.fntdata"/><Relationship Id="rId47" Type="http://schemas.openxmlformats.org/officeDocument/2006/relationships/font" Target="fonts/OpenSans-regular.fntdata"/><Relationship Id="rId49" Type="http://schemas.openxmlformats.org/officeDocument/2006/relationships/font" Target="fonts/OpenSans-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Play-regular.fntdata"/><Relationship Id="rId30" Type="http://schemas.openxmlformats.org/officeDocument/2006/relationships/slide" Target="slides/slide23.xml"/><Relationship Id="rId33" Type="http://schemas.openxmlformats.org/officeDocument/2006/relationships/font" Target="fonts/RobotoMedium-regular.fntdata"/><Relationship Id="rId32" Type="http://schemas.openxmlformats.org/officeDocument/2006/relationships/font" Target="fonts/Play-bold.fntdata"/><Relationship Id="rId35" Type="http://schemas.openxmlformats.org/officeDocument/2006/relationships/font" Target="fonts/RobotoMedium-italic.fntdata"/><Relationship Id="rId34" Type="http://schemas.openxmlformats.org/officeDocument/2006/relationships/font" Target="fonts/RobotoMedium-bold.fntdata"/><Relationship Id="rId37" Type="http://schemas.openxmlformats.org/officeDocument/2006/relationships/font" Target="fonts/Roboto-regular.fntdata"/><Relationship Id="rId36" Type="http://schemas.openxmlformats.org/officeDocument/2006/relationships/font" Target="fonts/RobotoMedium-boldItalic.fntdata"/><Relationship Id="rId39" Type="http://schemas.openxmlformats.org/officeDocument/2006/relationships/font" Target="fonts/Roboto-italic.fntdata"/><Relationship Id="rId38" Type="http://schemas.openxmlformats.org/officeDocument/2006/relationships/font" Target="fonts/Roboto-bold.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0" Type="http://schemas.openxmlformats.org/officeDocument/2006/relationships/font" Target="fonts/OpenSans-bold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uggingface.co/Rostlab/prot_bert"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0635e292a8_4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g30635e292a8_4_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We also told GraphRAG to create a training prompt for us, and here are the instructions it made.</a:t>
            </a:r>
            <a:endParaRPr/>
          </a:p>
          <a:p>
            <a:pPr indent="0" lvl="0" marL="0" rtl="0" algn="l">
              <a:spcBef>
                <a:spcPts val="0"/>
              </a:spcBef>
              <a:spcAft>
                <a:spcPts val="0"/>
              </a:spcAft>
              <a:buNone/>
            </a:pPr>
            <a:r>
              <a:rPr lang="en"/>
              <a:t>The instruction tells GPT-4o to find all the entities and relationships between them with descriptions.</a:t>
            </a:r>
            <a:endParaRPr/>
          </a:p>
        </p:txBody>
      </p:sp>
      <p:sp>
        <p:nvSpPr>
          <p:cNvPr id="287" name="Google Shape;287;g30635e292a8_4_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0635e292a8_4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 name="Google Shape;297;g30635e292a8_4_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It also made three examples for a few shot examples. Like this.</a:t>
            </a:r>
            <a:endParaRPr/>
          </a:p>
        </p:txBody>
      </p:sp>
      <p:sp>
        <p:nvSpPr>
          <p:cNvPr id="298" name="Google Shape;298;g30635e292a8_4_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0635e292a8_4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 name="Google Shape;304;g30635e292a8_4_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I made it easier for human readers like us. Does this example make sense?</a:t>
            </a:r>
            <a:endParaRPr/>
          </a:p>
        </p:txBody>
      </p:sp>
      <p:sp>
        <p:nvSpPr>
          <p:cNvPr id="305" name="Google Shape;305;g30635e292a8_4_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0635e292a8_4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1" name="Google Shape;311;g30635e292a8_4_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And this is the part of the answer from the trained model when we asked “list all the self-resistered genes”</a:t>
            </a:r>
            <a:endParaRPr/>
          </a:p>
        </p:txBody>
      </p:sp>
      <p:sp>
        <p:nvSpPr>
          <p:cNvPr id="312" name="Google Shape;312;g30635e292a8_4_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0635e292a8_4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 name="Google Shape;318;g30635e292a8_4_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In this point you may ask “What is the difference between human literature review and this approach?”</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19" name="Google Shape;319;g30635e292a8_4_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0635e292a8_4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 name="Google Shape;325;g30635e292a8_4_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Yes, it’s a valid point. And that’s why we have to look into the graph that graphrag utilized when it provides answer to our questions.</a:t>
            </a:r>
            <a:endParaRPr/>
          </a:p>
          <a:p>
            <a:pPr indent="0" lvl="0" marL="0" rtl="0" algn="l">
              <a:spcBef>
                <a:spcPts val="0"/>
              </a:spcBef>
              <a:spcAft>
                <a:spcPts val="0"/>
              </a:spcAft>
              <a:buNone/>
            </a:pPr>
            <a:r>
              <a:rPr lang="en"/>
              <a:t>This is an simple knowledge graph example from ontotext. I am not afilliated with them, but their illustration was the far best.</a:t>
            </a:r>
            <a:endParaRPr/>
          </a:p>
          <a:p>
            <a:pPr indent="0" lvl="0" marL="0" rtl="0" algn="l">
              <a:spcBef>
                <a:spcPts val="0"/>
              </a:spcBef>
              <a:spcAft>
                <a:spcPts val="0"/>
              </a:spcAft>
              <a:buNone/>
            </a:pPr>
            <a:r>
              <a:rPr lang="en"/>
              <a:t>This describes that one hipster guy enjoys his coffee from this local café which is claimed to be a network of independent coffe shops.</a:t>
            </a:r>
            <a:endParaRPr/>
          </a:p>
          <a:p>
            <a:pPr indent="0" lvl="0" marL="0" rtl="0" algn="l">
              <a:spcBef>
                <a:spcPts val="0"/>
              </a:spcBef>
              <a:spcAft>
                <a:spcPts val="0"/>
              </a:spcAft>
              <a:buNone/>
            </a:pPr>
            <a:r>
              <a:rPr lang="en"/>
              <a:t>However, by investigating its provider companies and their locations via graph, it turns out to be a part of offshore company.</a:t>
            </a:r>
            <a:endParaRPr/>
          </a:p>
        </p:txBody>
      </p:sp>
      <p:sp>
        <p:nvSpPr>
          <p:cNvPr id="326" name="Google Shape;326;g30635e292a8_4_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0635e292a8_4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 name="Google Shape;333;g30635e292a8_4_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We can apply this to our use case as well. What we want to do is to identify latent self-resistance genes.</a:t>
            </a:r>
            <a:endParaRPr/>
          </a:p>
          <a:p>
            <a:pPr indent="0" lvl="0" marL="0" rtl="0" algn="l">
              <a:spcBef>
                <a:spcPts val="0"/>
              </a:spcBef>
              <a:spcAft>
                <a:spcPts val="0"/>
              </a:spcAft>
              <a:buNone/>
            </a:pPr>
            <a:r>
              <a:rPr lang="en"/>
              <a:t>In this example, we don’t know if the gene LexR is a self resistance gene.</a:t>
            </a:r>
            <a:endParaRPr/>
          </a:p>
          <a:p>
            <a:pPr indent="0" lvl="0" marL="0" rtl="0" algn="l">
              <a:spcBef>
                <a:spcPts val="0"/>
              </a:spcBef>
              <a:spcAft>
                <a:spcPts val="0"/>
              </a:spcAft>
              <a:buNone/>
            </a:pPr>
            <a:r>
              <a:rPr lang="en"/>
              <a:t>However, by insvestigating graphs and looking into relationships between LexR genes and other genes, regulators, compound,</a:t>
            </a:r>
            <a:endParaRPr/>
          </a:p>
          <a:p>
            <a:pPr indent="0" lvl="0" marL="0" rtl="0" algn="l">
              <a:spcBef>
                <a:spcPts val="0"/>
              </a:spcBef>
              <a:spcAft>
                <a:spcPts val="0"/>
              </a:spcAft>
              <a:buNone/>
            </a:pPr>
            <a:r>
              <a:rPr lang="en"/>
              <a:t>We found out that LexR is a self resistance gene!</a:t>
            </a:r>
            <a:endParaRPr/>
          </a:p>
          <a:p>
            <a:pPr indent="0" lvl="0" marL="0" rtl="0" algn="l">
              <a:spcBef>
                <a:spcPts val="0"/>
              </a:spcBef>
              <a:spcAft>
                <a:spcPts val="0"/>
              </a:spcAft>
              <a:buNone/>
            </a:pPr>
            <a:r>
              <a:rPr lang="en"/>
              <a:t>The most important thing is that if we have this knowledge graph, computer will do all the inference on behalf of us with fancy graph theories.</a:t>
            </a:r>
            <a:endParaRPr/>
          </a:p>
          <a:p>
            <a:pPr indent="0" lvl="0" marL="0" rtl="0" algn="l">
              <a:spcBef>
                <a:spcPts val="0"/>
              </a:spcBef>
              <a:spcAft>
                <a:spcPts val="0"/>
              </a:spcAft>
              <a:buNone/>
            </a:pPr>
            <a:r>
              <a:rPr lang="en"/>
              <a:t>So to build this system was my part of the goal</a:t>
            </a:r>
            <a:endParaRPr/>
          </a:p>
        </p:txBody>
      </p:sp>
      <p:sp>
        <p:nvSpPr>
          <p:cNvPr id="334" name="Google Shape;334;g30635e292a8_4_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061e922f1a_2_19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g3061e922f1a_2_1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30635e292a8_7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30635e292a8_7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0635e292a8_7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30635e292a8_7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05ff3cb044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05ff3cb044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0635e292a8_7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30635e292a8_7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061e922f1a_2_20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dataset was 180 AMR protein sequences and 720 non-AMR protein sequences were split into train, valid and test dataset to fine-tune prot_bert from rostlab. Prot_bert </a:t>
            </a:r>
            <a:r>
              <a:rPr lang="en" u="sng">
                <a:solidFill>
                  <a:schemeClr val="hlink"/>
                </a:solidFill>
                <a:hlinkClick r:id="rId2"/>
              </a:rPr>
              <a:t>https://huggingface.co/Rostlab/prot_bert</a:t>
            </a:r>
            <a:r>
              <a:rPr lang="en"/>
              <a:t> - a bert model pretrained on a large corpus of protein sequences.</a:t>
            </a:r>
            <a:r>
              <a:rPr lang="en"/>
              <a:t> </a:t>
            </a:r>
            <a:endParaRPr/>
          </a:p>
        </p:txBody>
      </p:sp>
      <p:sp>
        <p:nvSpPr>
          <p:cNvPr id="386" name="Google Shape;386;g3061e922f1a_2_2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061e922f1a_2_20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g3061e922f1a_2_2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061e922f1a_2_25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g3061e922f1a_2_2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05ff3cb044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05ff3cb044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061e922f1a_2_7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g3061e922f1a_2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061e922f1a_2_8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g3061e922f1a_2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061e922f1a_2_8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g3061e922f1a_2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061e922f1a_2_9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g3061e922f1a_2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061e922f1a_2_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g3061e922f1a_2_1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g3061e922f1a_2_1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0635e292a8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Google Shape;241;g30635e292a8_4_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Hi, my name is Dae-young Kim, and I will take over the presentation from now on :)</a:t>
            </a:r>
            <a:endParaRPr/>
          </a:p>
          <a:p>
            <a:pPr indent="0" lvl="0" marL="0" rtl="0" algn="l">
              <a:spcBef>
                <a:spcPts val="0"/>
              </a:spcBef>
              <a:spcAft>
                <a:spcPts val="0"/>
              </a:spcAft>
              <a:buNone/>
            </a:pPr>
            <a:r>
              <a:rPr lang="en"/>
              <a:t>In addition to the topics covered in the previous slides, we also trained the GraphRAG model developed by Microsoft with GPT-4o as a backend engine.</a:t>
            </a:r>
            <a:endParaRPr/>
          </a:p>
          <a:p>
            <a:pPr indent="0" lvl="0" marL="0" rtl="0" algn="l">
              <a:spcBef>
                <a:spcPts val="0"/>
              </a:spcBef>
              <a:spcAft>
                <a:spcPts val="0"/>
              </a:spcAft>
              <a:buNone/>
            </a:pPr>
            <a:r>
              <a:rPr lang="en"/>
              <a:t>Long story short, it creates graphs with the identified entities and their relationship within the input text.</a:t>
            </a:r>
            <a:endParaRPr/>
          </a:p>
          <a:p>
            <a:pPr indent="0" lvl="0" marL="0" rtl="0" algn="l">
              <a:spcBef>
                <a:spcPts val="0"/>
              </a:spcBef>
              <a:spcAft>
                <a:spcPts val="0"/>
              </a:spcAft>
              <a:buNone/>
            </a:pPr>
            <a:r>
              <a:rPr lang="en"/>
              <a:t>We’ve got 150 self-resistance gene literatures, which we fed to the graph rag and told it that those are about “self-resistance.”</a:t>
            </a:r>
            <a:endParaRPr/>
          </a:p>
          <a:p>
            <a:pPr indent="0" lvl="0" marL="0" rtl="0" algn="l">
              <a:spcBef>
                <a:spcPts val="0"/>
              </a:spcBef>
              <a:spcAft>
                <a:spcPts val="0"/>
              </a:spcAft>
              <a:buNone/>
            </a:pPr>
            <a:r>
              <a:rPr lang="en"/>
              <a:t>Our purpose was to get </a:t>
            </a:r>
            <a:r>
              <a:rPr lang="en" sz="1200"/>
              <a:t>Self-resistance-gene-protein, mechanism, compound, regulator, Organism, and Accession from the literature.</a:t>
            </a:r>
            <a:endParaRPr/>
          </a:p>
          <a:p>
            <a:pPr indent="0" lvl="0" marL="0" rtl="0" algn="l">
              <a:spcBef>
                <a:spcPts val="0"/>
              </a:spcBef>
              <a:spcAft>
                <a:spcPts val="0"/>
              </a:spcAft>
              <a:buNone/>
            </a:pPr>
            <a:r>
              <a:t/>
            </a:r>
            <a:endParaRPr/>
          </a:p>
        </p:txBody>
      </p:sp>
      <p:sp>
        <p:nvSpPr>
          <p:cNvPr id="242" name="Google Shape;242;g30635e292a8_4_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8" name="Shape 68"/>
        <p:cNvGrpSpPr/>
        <p:nvPr/>
      </p:nvGrpSpPr>
      <p:grpSpPr>
        <a:xfrm>
          <a:off x="0" y="0"/>
          <a:ext cx="0" cy="0"/>
          <a:chOff x="0" y="0"/>
          <a:chExt cx="0" cy="0"/>
        </a:xfrm>
      </p:grpSpPr>
      <p:sp>
        <p:nvSpPr>
          <p:cNvPr id="69" name="Google Shape;69;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Play"/>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 name="Google Shape;70;p14"/>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71" name="Google Shape;71;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 name="Shape 74"/>
        <p:cNvGrpSpPr/>
        <p:nvPr/>
      </p:nvGrpSpPr>
      <p:grpSpPr>
        <a:xfrm>
          <a:off x="0" y="0"/>
          <a:ext cx="0" cy="0"/>
          <a:chOff x="0" y="0"/>
          <a:chExt cx="0" cy="0"/>
        </a:xfrm>
      </p:grpSpPr>
      <p:sp>
        <p:nvSpPr>
          <p:cNvPr id="75" name="Google Shape;75;p1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 name="Google Shape;77;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8" name="Google Shape;78;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0" name="Shape 80"/>
        <p:cNvGrpSpPr/>
        <p:nvPr/>
      </p:nvGrpSpPr>
      <p:grpSpPr>
        <a:xfrm>
          <a:off x="0" y="0"/>
          <a:ext cx="0" cy="0"/>
          <a:chOff x="0" y="0"/>
          <a:chExt cx="0" cy="0"/>
        </a:xfrm>
      </p:grpSpPr>
      <p:sp>
        <p:nvSpPr>
          <p:cNvPr id="81" name="Google Shape;81;p16"/>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Play"/>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2" name="Google Shape;82;p16"/>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757575"/>
              </a:buClr>
              <a:buSzPts val="1800"/>
              <a:buNone/>
              <a:defRPr sz="1800">
                <a:solidFill>
                  <a:srgbClr val="757575"/>
                </a:solidFill>
              </a:defRPr>
            </a:lvl1pPr>
            <a:lvl2pPr indent="-228600" lvl="1" marL="914400" algn="l">
              <a:lnSpc>
                <a:spcPct val="90000"/>
              </a:lnSpc>
              <a:spcBef>
                <a:spcPts val="400"/>
              </a:spcBef>
              <a:spcAft>
                <a:spcPts val="0"/>
              </a:spcAft>
              <a:buClr>
                <a:srgbClr val="757575"/>
              </a:buClr>
              <a:buSzPts val="1500"/>
              <a:buNone/>
              <a:defRPr sz="1500">
                <a:solidFill>
                  <a:srgbClr val="757575"/>
                </a:solidFill>
              </a:defRPr>
            </a:lvl2pPr>
            <a:lvl3pPr indent="-228600" lvl="2" marL="1371600" algn="l">
              <a:lnSpc>
                <a:spcPct val="90000"/>
              </a:lnSpc>
              <a:spcBef>
                <a:spcPts val="400"/>
              </a:spcBef>
              <a:spcAft>
                <a:spcPts val="0"/>
              </a:spcAft>
              <a:buClr>
                <a:srgbClr val="757575"/>
              </a:buClr>
              <a:buSzPts val="1400"/>
              <a:buNone/>
              <a:defRPr sz="1400">
                <a:solidFill>
                  <a:srgbClr val="757575"/>
                </a:solidFill>
              </a:defRPr>
            </a:lvl3pPr>
            <a:lvl4pPr indent="-228600" lvl="3" marL="1828800" algn="l">
              <a:lnSpc>
                <a:spcPct val="90000"/>
              </a:lnSpc>
              <a:spcBef>
                <a:spcPts val="400"/>
              </a:spcBef>
              <a:spcAft>
                <a:spcPts val="0"/>
              </a:spcAft>
              <a:buClr>
                <a:srgbClr val="757575"/>
              </a:buClr>
              <a:buSzPts val="1200"/>
              <a:buNone/>
              <a:defRPr sz="1200">
                <a:solidFill>
                  <a:srgbClr val="757575"/>
                </a:solidFill>
              </a:defRPr>
            </a:lvl4pPr>
            <a:lvl5pPr indent="-228600" lvl="4" marL="2286000" algn="l">
              <a:lnSpc>
                <a:spcPct val="90000"/>
              </a:lnSpc>
              <a:spcBef>
                <a:spcPts val="400"/>
              </a:spcBef>
              <a:spcAft>
                <a:spcPts val="0"/>
              </a:spcAft>
              <a:buClr>
                <a:srgbClr val="757575"/>
              </a:buClr>
              <a:buSzPts val="1200"/>
              <a:buNone/>
              <a:defRPr sz="1200">
                <a:solidFill>
                  <a:srgbClr val="757575"/>
                </a:solidFill>
              </a:defRPr>
            </a:lvl5pPr>
            <a:lvl6pPr indent="-228600" lvl="5" marL="2743200" algn="l">
              <a:lnSpc>
                <a:spcPct val="90000"/>
              </a:lnSpc>
              <a:spcBef>
                <a:spcPts val="400"/>
              </a:spcBef>
              <a:spcAft>
                <a:spcPts val="0"/>
              </a:spcAft>
              <a:buClr>
                <a:srgbClr val="757575"/>
              </a:buClr>
              <a:buSzPts val="1200"/>
              <a:buNone/>
              <a:defRPr sz="1200">
                <a:solidFill>
                  <a:srgbClr val="757575"/>
                </a:solidFill>
              </a:defRPr>
            </a:lvl6pPr>
            <a:lvl7pPr indent="-228600" lvl="6" marL="3200400" algn="l">
              <a:lnSpc>
                <a:spcPct val="90000"/>
              </a:lnSpc>
              <a:spcBef>
                <a:spcPts val="400"/>
              </a:spcBef>
              <a:spcAft>
                <a:spcPts val="0"/>
              </a:spcAft>
              <a:buClr>
                <a:srgbClr val="757575"/>
              </a:buClr>
              <a:buSzPts val="1200"/>
              <a:buNone/>
              <a:defRPr sz="1200">
                <a:solidFill>
                  <a:srgbClr val="757575"/>
                </a:solidFill>
              </a:defRPr>
            </a:lvl7pPr>
            <a:lvl8pPr indent="-228600" lvl="7" marL="3657600" algn="l">
              <a:lnSpc>
                <a:spcPct val="90000"/>
              </a:lnSpc>
              <a:spcBef>
                <a:spcPts val="400"/>
              </a:spcBef>
              <a:spcAft>
                <a:spcPts val="0"/>
              </a:spcAft>
              <a:buClr>
                <a:srgbClr val="757575"/>
              </a:buClr>
              <a:buSzPts val="1200"/>
              <a:buNone/>
              <a:defRPr sz="1200">
                <a:solidFill>
                  <a:srgbClr val="757575"/>
                </a:solidFill>
              </a:defRPr>
            </a:lvl8pPr>
            <a:lvl9pPr indent="-228600" lvl="8" marL="4114800" algn="l">
              <a:lnSpc>
                <a:spcPct val="90000"/>
              </a:lnSpc>
              <a:spcBef>
                <a:spcPts val="400"/>
              </a:spcBef>
              <a:spcAft>
                <a:spcPts val="0"/>
              </a:spcAft>
              <a:buClr>
                <a:srgbClr val="757575"/>
              </a:buClr>
              <a:buSzPts val="1200"/>
              <a:buNone/>
              <a:defRPr sz="1200">
                <a:solidFill>
                  <a:srgbClr val="757575"/>
                </a:solidFill>
              </a:defRPr>
            </a:lvl9pPr>
          </a:lstStyle>
          <a:p/>
        </p:txBody>
      </p:sp>
      <p:sp>
        <p:nvSpPr>
          <p:cNvPr id="83" name="Google Shape;83;p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 name="Google Shape;84;p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 name="Google Shape;85;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 name="Shape 86"/>
        <p:cNvGrpSpPr/>
        <p:nvPr/>
      </p:nvGrpSpPr>
      <p:grpSpPr>
        <a:xfrm>
          <a:off x="0" y="0"/>
          <a:ext cx="0" cy="0"/>
          <a:chOff x="0" y="0"/>
          <a:chExt cx="0" cy="0"/>
        </a:xfrm>
      </p:grpSpPr>
      <p:sp>
        <p:nvSpPr>
          <p:cNvPr id="87" name="Google Shape;87;p1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8" name="Google Shape;88;p17"/>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9" name="Google Shape;89;p17"/>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0" name="Google Shape;90;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 name="Google Shape;91;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2" name="Google Shape;92;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3" name="Shape 93"/>
        <p:cNvGrpSpPr/>
        <p:nvPr/>
      </p:nvGrpSpPr>
      <p:grpSpPr>
        <a:xfrm>
          <a:off x="0" y="0"/>
          <a:ext cx="0" cy="0"/>
          <a:chOff x="0" y="0"/>
          <a:chExt cx="0" cy="0"/>
        </a:xfrm>
      </p:grpSpPr>
      <p:sp>
        <p:nvSpPr>
          <p:cNvPr id="94" name="Google Shape;94;p18"/>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5" name="Google Shape;95;p18"/>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96" name="Google Shape;96;p18"/>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7" name="Google Shape;97;p18"/>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98" name="Google Shape;98;p18"/>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9" name="Google Shape;99;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0" name="Google Shape;100;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1" name="Google Shape;101;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2" name="Shape 102"/>
        <p:cNvGrpSpPr/>
        <p:nvPr/>
      </p:nvGrpSpPr>
      <p:grpSpPr>
        <a:xfrm>
          <a:off x="0" y="0"/>
          <a:ext cx="0" cy="0"/>
          <a:chOff x="0" y="0"/>
          <a:chExt cx="0" cy="0"/>
        </a:xfrm>
      </p:grpSpPr>
      <p:sp>
        <p:nvSpPr>
          <p:cNvPr id="103" name="Google Shape;103;p1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4" name="Google Shape;104;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6" name="Google Shape;106;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7" name="Shape 107"/>
        <p:cNvGrpSpPr/>
        <p:nvPr/>
      </p:nvGrpSpPr>
      <p:grpSpPr>
        <a:xfrm>
          <a:off x="0" y="0"/>
          <a:ext cx="0" cy="0"/>
          <a:chOff x="0" y="0"/>
          <a:chExt cx="0" cy="0"/>
        </a:xfrm>
      </p:grpSpPr>
      <p:sp>
        <p:nvSpPr>
          <p:cNvPr id="108" name="Google Shape;108;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9" name="Google Shape;109;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0" name="Google Shape;110;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1" name="Shape 111"/>
        <p:cNvGrpSpPr/>
        <p:nvPr/>
      </p:nvGrpSpPr>
      <p:grpSpPr>
        <a:xfrm>
          <a:off x="0" y="0"/>
          <a:ext cx="0" cy="0"/>
          <a:chOff x="0" y="0"/>
          <a:chExt cx="0" cy="0"/>
        </a:xfrm>
      </p:grpSpPr>
      <p:sp>
        <p:nvSpPr>
          <p:cNvPr id="112" name="Google Shape;112;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Play"/>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3" name="Google Shape;113;p21"/>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14" name="Google Shape;114;p21"/>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5" name="Google Shape;115;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6" name="Google Shape;116;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8" name="Shape 118"/>
        <p:cNvGrpSpPr/>
        <p:nvPr/>
      </p:nvGrpSpPr>
      <p:grpSpPr>
        <a:xfrm>
          <a:off x="0" y="0"/>
          <a:ext cx="0" cy="0"/>
          <a:chOff x="0" y="0"/>
          <a:chExt cx="0" cy="0"/>
        </a:xfrm>
      </p:grpSpPr>
      <p:sp>
        <p:nvSpPr>
          <p:cNvPr id="119" name="Google Shape;119;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Play"/>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0" name="Google Shape;120;p22"/>
          <p:cNvSpPr/>
          <p:nvPr>
            <p:ph idx="2" type="pic"/>
          </p:nvPr>
        </p:nvSpPr>
        <p:spPr>
          <a:xfrm>
            <a:off x="3887391" y="740569"/>
            <a:ext cx="4629150" cy="3655219"/>
          </a:xfrm>
          <a:prstGeom prst="rect">
            <a:avLst/>
          </a:prstGeom>
          <a:noFill/>
          <a:ln>
            <a:noFill/>
          </a:ln>
        </p:spPr>
      </p:sp>
      <p:sp>
        <p:nvSpPr>
          <p:cNvPr id="121" name="Google Shape;121;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22" name="Google Shape;122;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5" name="Shape 125"/>
        <p:cNvGrpSpPr/>
        <p:nvPr/>
      </p:nvGrpSpPr>
      <p:grpSpPr>
        <a:xfrm>
          <a:off x="0" y="0"/>
          <a:ext cx="0" cy="0"/>
          <a:chOff x="0" y="0"/>
          <a:chExt cx="0" cy="0"/>
        </a:xfrm>
      </p:grpSpPr>
      <p:sp>
        <p:nvSpPr>
          <p:cNvPr id="126" name="Google Shape;126;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7" name="Google Shape;127;p2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8" name="Google Shape;128;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9" name="Google Shape;129;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0" name="Google Shape;130;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1" name="Shape 131"/>
        <p:cNvGrpSpPr/>
        <p:nvPr/>
      </p:nvGrpSpPr>
      <p:grpSpPr>
        <a:xfrm>
          <a:off x="0" y="0"/>
          <a:ext cx="0" cy="0"/>
          <a:chOff x="0" y="0"/>
          <a:chExt cx="0" cy="0"/>
        </a:xfrm>
      </p:grpSpPr>
      <p:sp>
        <p:nvSpPr>
          <p:cNvPr id="132" name="Google Shape;132;p24"/>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3" name="Google Shape;133;p24"/>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4" name="Google Shape;134;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5" name="Google Shape;135;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6" name="Google Shape;136;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 name="Shape 62"/>
        <p:cNvGrpSpPr/>
        <p:nvPr/>
      </p:nvGrpSpPr>
      <p:grpSpPr>
        <a:xfrm>
          <a:off x="0" y="0"/>
          <a:ext cx="0" cy="0"/>
          <a:chOff x="0" y="0"/>
          <a:chExt cx="0" cy="0"/>
        </a:xfrm>
      </p:grpSpPr>
      <p:sp>
        <p:nvSpPr>
          <p:cNvPr id="63" name="Google Shape;63;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Play"/>
              <a:buNone/>
              <a:defRPr b="0" i="0" sz="3300" u="none" cap="none" strike="noStrike">
                <a:solidFill>
                  <a:schemeClr val="dk1"/>
                </a:solidFill>
                <a:latin typeface="Play"/>
                <a:ea typeface="Play"/>
                <a:cs typeface="Play"/>
                <a:sym typeface="Play"/>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64" name="Google Shape;64;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65" name="Google Shape;65;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757575"/>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66" name="Google Shape;66;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757575"/>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67" name="Google Shape;67;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757575"/>
                </a:solidFill>
                <a:latin typeface="Arial"/>
                <a:ea typeface="Arial"/>
                <a:cs typeface="Arial"/>
                <a:sym typeface="Arial"/>
              </a:defRPr>
            </a:lvl1pPr>
            <a:lvl2pPr indent="0" lvl="1" marL="0" marR="0" rtl="0" algn="r">
              <a:spcBef>
                <a:spcPts val="0"/>
              </a:spcBef>
              <a:buNone/>
              <a:defRPr b="0" i="0" sz="900" u="none" cap="none" strike="noStrike">
                <a:solidFill>
                  <a:srgbClr val="757575"/>
                </a:solidFill>
                <a:latin typeface="Arial"/>
                <a:ea typeface="Arial"/>
                <a:cs typeface="Arial"/>
                <a:sym typeface="Arial"/>
              </a:defRPr>
            </a:lvl2pPr>
            <a:lvl3pPr indent="0" lvl="2" marL="0" marR="0" rtl="0" algn="r">
              <a:spcBef>
                <a:spcPts val="0"/>
              </a:spcBef>
              <a:buNone/>
              <a:defRPr b="0" i="0" sz="900" u="none" cap="none" strike="noStrike">
                <a:solidFill>
                  <a:srgbClr val="757575"/>
                </a:solidFill>
                <a:latin typeface="Arial"/>
                <a:ea typeface="Arial"/>
                <a:cs typeface="Arial"/>
                <a:sym typeface="Arial"/>
              </a:defRPr>
            </a:lvl3pPr>
            <a:lvl4pPr indent="0" lvl="3" marL="0" marR="0" rtl="0" algn="r">
              <a:spcBef>
                <a:spcPts val="0"/>
              </a:spcBef>
              <a:buNone/>
              <a:defRPr b="0" i="0" sz="900" u="none" cap="none" strike="noStrike">
                <a:solidFill>
                  <a:srgbClr val="757575"/>
                </a:solidFill>
                <a:latin typeface="Arial"/>
                <a:ea typeface="Arial"/>
                <a:cs typeface="Arial"/>
                <a:sym typeface="Arial"/>
              </a:defRPr>
            </a:lvl4pPr>
            <a:lvl5pPr indent="0" lvl="4" marL="0" marR="0" rtl="0" algn="r">
              <a:spcBef>
                <a:spcPts val="0"/>
              </a:spcBef>
              <a:buNone/>
              <a:defRPr b="0" i="0" sz="900" u="none" cap="none" strike="noStrike">
                <a:solidFill>
                  <a:srgbClr val="757575"/>
                </a:solidFill>
                <a:latin typeface="Arial"/>
                <a:ea typeface="Arial"/>
                <a:cs typeface="Arial"/>
                <a:sym typeface="Arial"/>
              </a:defRPr>
            </a:lvl5pPr>
            <a:lvl6pPr indent="0" lvl="5" marL="0" marR="0" rtl="0" algn="r">
              <a:spcBef>
                <a:spcPts val="0"/>
              </a:spcBef>
              <a:buNone/>
              <a:defRPr b="0" i="0" sz="900" u="none" cap="none" strike="noStrike">
                <a:solidFill>
                  <a:srgbClr val="757575"/>
                </a:solidFill>
                <a:latin typeface="Arial"/>
                <a:ea typeface="Arial"/>
                <a:cs typeface="Arial"/>
                <a:sym typeface="Arial"/>
              </a:defRPr>
            </a:lvl6pPr>
            <a:lvl7pPr indent="0" lvl="6" marL="0" marR="0" rtl="0" algn="r">
              <a:spcBef>
                <a:spcPts val="0"/>
              </a:spcBef>
              <a:buNone/>
              <a:defRPr b="0" i="0" sz="900" u="none" cap="none" strike="noStrike">
                <a:solidFill>
                  <a:srgbClr val="757575"/>
                </a:solidFill>
                <a:latin typeface="Arial"/>
                <a:ea typeface="Arial"/>
                <a:cs typeface="Arial"/>
                <a:sym typeface="Arial"/>
              </a:defRPr>
            </a:lvl7pPr>
            <a:lvl8pPr indent="0" lvl="7" marL="0" marR="0" rtl="0" algn="r">
              <a:spcBef>
                <a:spcPts val="0"/>
              </a:spcBef>
              <a:buNone/>
              <a:defRPr b="0" i="0" sz="900" u="none" cap="none" strike="noStrike">
                <a:solidFill>
                  <a:srgbClr val="757575"/>
                </a:solidFill>
                <a:latin typeface="Arial"/>
                <a:ea typeface="Arial"/>
                <a:cs typeface="Arial"/>
                <a:sym typeface="Arial"/>
              </a:defRPr>
            </a:lvl8pPr>
            <a:lvl9pPr indent="0" lvl="8" marL="0" marR="0" rtl="0" algn="r">
              <a:spcBef>
                <a:spcPts val="0"/>
              </a:spcBef>
              <a:buNone/>
              <a:defRPr b="0" i="0" sz="9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3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35.png"/><Relationship Id="rId4" Type="http://schemas.openxmlformats.org/officeDocument/2006/relationships/image" Target="../media/image43.png"/><Relationship Id="rId5" Type="http://schemas.openxmlformats.org/officeDocument/2006/relationships/image" Target="../media/image37.png"/></Relationships>
</file>

<file path=ppt/slides/_rels/slide22.xml.rels><?xml version="1.0" encoding="UTF-8" standalone="yes"?><Relationships xmlns="http://schemas.openxmlformats.org/package/2006/relationships"><Relationship Id="rId11" Type="http://schemas.openxmlformats.org/officeDocument/2006/relationships/image" Target="../media/image3.png"/><Relationship Id="rId10" Type="http://schemas.openxmlformats.org/officeDocument/2006/relationships/image" Target="../media/image10.png"/><Relationship Id="rId13" Type="http://schemas.openxmlformats.org/officeDocument/2006/relationships/image" Target="../media/image42.png"/><Relationship Id="rId12" Type="http://schemas.openxmlformats.org/officeDocument/2006/relationships/image" Target="../media/image41.png"/><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6.png"/><Relationship Id="rId4" Type="http://schemas.openxmlformats.org/officeDocument/2006/relationships/image" Target="../media/image39.png"/><Relationship Id="rId9" Type="http://schemas.openxmlformats.org/officeDocument/2006/relationships/image" Target="../media/image17.png"/><Relationship Id="rId5" Type="http://schemas.openxmlformats.org/officeDocument/2006/relationships/image" Target="../media/image38.png"/><Relationship Id="rId6" Type="http://schemas.openxmlformats.org/officeDocument/2006/relationships/image" Target="../media/image40.png"/><Relationship Id="rId7" Type="http://schemas.openxmlformats.org/officeDocument/2006/relationships/hyperlink" Target="https://gitlab.com/maaly7/emerald_bgcs_annotations" TargetMode="External"/><Relationship Id="rId8"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hyperlink" Target="https://github.com/NCBI-Codeathons/amr-2024-team-nassar" TargetMode="Externa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hyperlink" Target="https://ncbi.nlm.nih.gov/pathogens" TargetMode="External"/><Relationship Id="rId4" Type="http://schemas.openxmlformats.org/officeDocument/2006/relationships/hyperlink" Target="https://ncbi.nlm.nih.gov/pathogens/isolates/" TargetMode="External"/><Relationship Id="rId5" Type="http://schemas.openxmlformats.org/officeDocument/2006/relationships/hyperlink" Target="https://ncbi.nlm.nih.gov/pathogens/microbigg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45.png"/><Relationship Id="rId4" Type="http://schemas.openxmlformats.org/officeDocument/2006/relationships/image" Target="../media/image11.png"/><Relationship Id="rId5"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8.png"/><Relationship Id="rId10" Type="http://schemas.openxmlformats.org/officeDocument/2006/relationships/image" Target="../media/image3.png"/><Relationship Id="rId9" Type="http://schemas.openxmlformats.org/officeDocument/2006/relationships/image" Target="../media/image10.png"/><Relationship Id="rId5" Type="http://schemas.openxmlformats.org/officeDocument/2006/relationships/image" Target="../media/image25.png"/><Relationship Id="rId6" Type="http://schemas.openxmlformats.org/officeDocument/2006/relationships/hyperlink" Target="https://gitlab.com/maaly7/emerald_bgcs_annotations" TargetMode="External"/><Relationship Id="rId7" Type="http://schemas.openxmlformats.org/officeDocument/2006/relationships/image" Target="../media/image13.png"/><Relationship Id="rId8"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8.png"/><Relationship Id="rId11" Type="http://schemas.openxmlformats.org/officeDocument/2006/relationships/image" Target="../media/image29.png"/><Relationship Id="rId10" Type="http://schemas.openxmlformats.org/officeDocument/2006/relationships/image" Target="../media/image15.png"/><Relationship Id="rId9" Type="http://schemas.openxmlformats.org/officeDocument/2006/relationships/image" Target="../media/image3.png"/><Relationship Id="rId5" Type="http://schemas.openxmlformats.org/officeDocument/2006/relationships/image" Target="../media/image25.png"/><Relationship Id="rId6" Type="http://schemas.openxmlformats.org/officeDocument/2006/relationships/image" Target="../media/image13.png"/><Relationship Id="rId7" Type="http://schemas.openxmlformats.org/officeDocument/2006/relationships/image" Target="../media/image17.png"/><Relationship Id="rId8"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type="ctrTitle"/>
          </p:nvPr>
        </p:nvSpPr>
        <p:spPr>
          <a:xfrm>
            <a:off x="380600" y="1210100"/>
            <a:ext cx="8314500" cy="1564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859"/>
              <a:t>Deciphering self-resistance genes in microbial biosynthetic gene clusters to combat AMR</a:t>
            </a:r>
            <a:endParaRPr sz="3859"/>
          </a:p>
        </p:txBody>
      </p:sp>
      <p:sp>
        <p:nvSpPr>
          <p:cNvPr id="142" name="Google Shape;142;p25"/>
          <p:cNvSpPr txBox="1"/>
          <p:nvPr>
            <p:ph idx="1" type="subTitle"/>
          </p:nvPr>
        </p:nvSpPr>
        <p:spPr>
          <a:xfrm>
            <a:off x="2136750" y="2723204"/>
            <a:ext cx="4870500" cy="107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523"/>
              <a:buNone/>
            </a:pPr>
            <a:r>
              <a:rPr b="1" lang="en" sz="2140"/>
              <a:t>Team Nassar</a:t>
            </a:r>
            <a:endParaRPr b="1" sz="2140"/>
          </a:p>
          <a:p>
            <a:pPr indent="0" lvl="0" marL="0" rtl="0" algn="ctr">
              <a:spcBef>
                <a:spcPts val="0"/>
              </a:spcBef>
              <a:spcAft>
                <a:spcPts val="0"/>
              </a:spcAft>
              <a:buSzPts val="523"/>
              <a:buNone/>
            </a:pPr>
            <a:r>
              <a:rPr lang="en" sz="1540"/>
              <a:t>Resistance is Futile: A codeathon to combat antimicrobial resistance </a:t>
            </a:r>
            <a:endParaRPr sz="1540"/>
          </a:p>
          <a:p>
            <a:pPr indent="0" lvl="0" marL="0" rtl="0" algn="ctr">
              <a:spcBef>
                <a:spcPts val="0"/>
              </a:spcBef>
              <a:spcAft>
                <a:spcPts val="0"/>
              </a:spcAft>
              <a:buSzPts val="523"/>
              <a:buNone/>
            </a:pPr>
            <a:r>
              <a:rPr lang="en" sz="1540"/>
              <a:t>September 2024</a:t>
            </a:r>
            <a:endParaRPr sz="154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8" name="Shape 288"/>
        <p:cNvGrpSpPr/>
        <p:nvPr/>
      </p:nvGrpSpPr>
      <p:grpSpPr>
        <a:xfrm>
          <a:off x="0" y="0"/>
          <a:ext cx="0" cy="0"/>
          <a:chOff x="0" y="0"/>
          <a:chExt cx="0" cy="0"/>
        </a:xfrm>
      </p:grpSpPr>
      <p:sp>
        <p:nvSpPr>
          <p:cNvPr id="289" name="Google Shape;289;p34"/>
          <p:cNvSpPr txBox="1"/>
          <p:nvPr>
            <p:ph type="title"/>
          </p:nvPr>
        </p:nvSpPr>
        <p:spPr>
          <a:xfrm>
            <a:off x="417399" y="482600"/>
            <a:ext cx="8408194" cy="558627"/>
          </a:xfrm>
          <a:prstGeom prst="rect">
            <a:avLst/>
          </a:prstGeom>
          <a:solidFill>
            <a:srgbClr val="D8F2CF"/>
          </a:solid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100"/>
              <a:buFont typeface="Play"/>
              <a:buNone/>
            </a:pPr>
            <a:r>
              <a:rPr lang="en" sz="2100">
                <a:latin typeface="Play"/>
                <a:ea typeface="Play"/>
                <a:cs typeface="Play"/>
                <a:sym typeface="Play"/>
              </a:rPr>
              <a:t>Project </a:t>
            </a:r>
            <a:r>
              <a:rPr lang="en" sz="2100"/>
              <a:t>Deliverables: </a:t>
            </a:r>
            <a:r>
              <a:rPr b="1" lang="en" sz="2100"/>
              <a:t>GrapRAG +GPT-4o Prompt</a:t>
            </a:r>
            <a:endParaRPr b="1" sz="2100">
              <a:latin typeface="Play"/>
              <a:ea typeface="Play"/>
              <a:cs typeface="Play"/>
              <a:sym typeface="Play"/>
            </a:endParaRPr>
          </a:p>
        </p:txBody>
      </p:sp>
      <p:pic>
        <p:nvPicPr>
          <p:cNvPr id="290" name="Google Shape;290;p34"/>
          <p:cNvPicPr preferRelativeResize="0"/>
          <p:nvPr/>
        </p:nvPicPr>
        <p:blipFill rotWithShape="1">
          <a:blip r:embed="rId3">
            <a:alphaModFix/>
          </a:blip>
          <a:srcRect b="0" l="0" r="0" t="0"/>
          <a:stretch/>
        </p:blipFill>
        <p:spPr>
          <a:xfrm>
            <a:off x="675294" y="1123437"/>
            <a:ext cx="7793411" cy="3821912"/>
          </a:xfrm>
          <a:prstGeom prst="rect">
            <a:avLst/>
          </a:prstGeom>
          <a:noFill/>
          <a:ln>
            <a:noFill/>
          </a:ln>
        </p:spPr>
      </p:pic>
      <p:sp>
        <p:nvSpPr>
          <p:cNvPr id="291" name="Google Shape;291;p34"/>
          <p:cNvSpPr/>
          <p:nvPr/>
        </p:nvSpPr>
        <p:spPr>
          <a:xfrm>
            <a:off x="4480560" y="1234440"/>
            <a:ext cx="1508760" cy="220980"/>
          </a:xfrm>
          <a:prstGeom prst="rect">
            <a:avLst/>
          </a:prstGeom>
          <a:solidFill>
            <a:srgbClr val="FF0000">
              <a:alpha val="17647"/>
            </a:srgbClr>
          </a:solidFill>
          <a:ln cap="flat" cmpd="sng" w="1905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92" name="Google Shape;292;p34"/>
          <p:cNvSpPr/>
          <p:nvPr/>
        </p:nvSpPr>
        <p:spPr>
          <a:xfrm>
            <a:off x="1013460" y="1516380"/>
            <a:ext cx="1508760" cy="220980"/>
          </a:xfrm>
          <a:prstGeom prst="rect">
            <a:avLst/>
          </a:prstGeom>
          <a:solidFill>
            <a:srgbClr val="FF0000">
              <a:alpha val="17647"/>
            </a:srgbClr>
          </a:solidFill>
          <a:ln cap="flat" cmpd="sng" w="1905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93" name="Google Shape;293;p34"/>
          <p:cNvSpPr/>
          <p:nvPr/>
        </p:nvSpPr>
        <p:spPr>
          <a:xfrm>
            <a:off x="769620" y="2092203"/>
            <a:ext cx="800100" cy="277617"/>
          </a:xfrm>
          <a:prstGeom prst="rect">
            <a:avLst/>
          </a:prstGeom>
          <a:solidFill>
            <a:srgbClr val="FF0000">
              <a:alpha val="17647"/>
            </a:srgbClr>
          </a:solidFill>
          <a:ln cap="flat" cmpd="sng" w="1905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94" name="Google Shape;294;p34"/>
          <p:cNvSpPr/>
          <p:nvPr/>
        </p:nvSpPr>
        <p:spPr>
          <a:xfrm>
            <a:off x="876300" y="2466609"/>
            <a:ext cx="1066800" cy="162291"/>
          </a:xfrm>
          <a:prstGeom prst="rect">
            <a:avLst/>
          </a:prstGeom>
          <a:solidFill>
            <a:srgbClr val="FF0000">
              <a:alpha val="17647"/>
            </a:srgbClr>
          </a:solidFill>
          <a:ln cap="flat" cmpd="sng" w="1905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 name="Shape 299"/>
        <p:cNvGrpSpPr/>
        <p:nvPr/>
      </p:nvGrpSpPr>
      <p:grpSpPr>
        <a:xfrm>
          <a:off x="0" y="0"/>
          <a:ext cx="0" cy="0"/>
          <a:chOff x="0" y="0"/>
          <a:chExt cx="0" cy="0"/>
        </a:xfrm>
      </p:grpSpPr>
      <p:sp>
        <p:nvSpPr>
          <p:cNvPr id="300" name="Google Shape;300;p35"/>
          <p:cNvSpPr txBox="1"/>
          <p:nvPr>
            <p:ph type="title"/>
          </p:nvPr>
        </p:nvSpPr>
        <p:spPr>
          <a:xfrm>
            <a:off x="417399" y="482600"/>
            <a:ext cx="8408194" cy="558627"/>
          </a:xfrm>
          <a:prstGeom prst="rect">
            <a:avLst/>
          </a:prstGeom>
          <a:solidFill>
            <a:srgbClr val="D8F2CF"/>
          </a:solid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100"/>
              <a:buFont typeface="Play"/>
              <a:buNone/>
            </a:pPr>
            <a:r>
              <a:rPr lang="en" sz="2100">
                <a:latin typeface="Play"/>
                <a:ea typeface="Play"/>
                <a:cs typeface="Play"/>
                <a:sym typeface="Play"/>
              </a:rPr>
              <a:t>Project </a:t>
            </a:r>
            <a:r>
              <a:rPr lang="en" sz="2100"/>
              <a:t>Deliverables: </a:t>
            </a:r>
            <a:r>
              <a:rPr b="1" lang="en" sz="2100"/>
              <a:t>GrapRAG +GPT-4o Example by GPT-4o</a:t>
            </a:r>
            <a:endParaRPr b="1" sz="2100">
              <a:latin typeface="Play"/>
              <a:ea typeface="Play"/>
              <a:cs typeface="Play"/>
              <a:sym typeface="Play"/>
            </a:endParaRPr>
          </a:p>
        </p:txBody>
      </p:sp>
      <p:pic>
        <p:nvPicPr>
          <p:cNvPr id="301" name="Google Shape;301;p35"/>
          <p:cNvPicPr preferRelativeResize="0"/>
          <p:nvPr/>
        </p:nvPicPr>
        <p:blipFill rotWithShape="1">
          <a:blip r:embed="rId3">
            <a:alphaModFix/>
          </a:blip>
          <a:srcRect b="0" l="0" r="0" t="0"/>
          <a:stretch/>
        </p:blipFill>
        <p:spPr>
          <a:xfrm>
            <a:off x="417399" y="1357740"/>
            <a:ext cx="8444932" cy="242802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 name="Shape 306"/>
        <p:cNvGrpSpPr/>
        <p:nvPr/>
      </p:nvGrpSpPr>
      <p:grpSpPr>
        <a:xfrm>
          <a:off x="0" y="0"/>
          <a:ext cx="0" cy="0"/>
          <a:chOff x="0" y="0"/>
          <a:chExt cx="0" cy="0"/>
        </a:xfrm>
      </p:grpSpPr>
      <p:sp>
        <p:nvSpPr>
          <p:cNvPr id="307" name="Google Shape;307;p36"/>
          <p:cNvSpPr txBox="1"/>
          <p:nvPr>
            <p:ph type="title"/>
          </p:nvPr>
        </p:nvSpPr>
        <p:spPr>
          <a:xfrm>
            <a:off x="417399" y="482600"/>
            <a:ext cx="8408194" cy="558627"/>
          </a:xfrm>
          <a:prstGeom prst="rect">
            <a:avLst/>
          </a:prstGeom>
          <a:solidFill>
            <a:srgbClr val="D8F2CF"/>
          </a:solid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100"/>
              <a:buFont typeface="Play"/>
              <a:buNone/>
            </a:pPr>
            <a:r>
              <a:rPr lang="en" sz="2100">
                <a:latin typeface="Play"/>
                <a:ea typeface="Play"/>
                <a:cs typeface="Play"/>
                <a:sym typeface="Play"/>
              </a:rPr>
              <a:t>Project </a:t>
            </a:r>
            <a:r>
              <a:rPr lang="en" sz="2100"/>
              <a:t>Deliverables: </a:t>
            </a:r>
            <a:r>
              <a:rPr b="1" lang="en" sz="2100"/>
              <a:t>GrapRAG +GPT-4o Example by GPT-4o</a:t>
            </a:r>
            <a:endParaRPr b="1" sz="2100">
              <a:latin typeface="Play"/>
              <a:ea typeface="Play"/>
              <a:cs typeface="Play"/>
              <a:sym typeface="Play"/>
            </a:endParaRPr>
          </a:p>
        </p:txBody>
      </p:sp>
      <p:sp>
        <p:nvSpPr>
          <p:cNvPr id="308" name="Google Shape;308;p36"/>
          <p:cNvSpPr txBox="1"/>
          <p:nvPr/>
        </p:nvSpPr>
        <p:spPr>
          <a:xfrm>
            <a:off x="367903" y="1394504"/>
            <a:ext cx="8408194" cy="276998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text:</a:t>
            </a:r>
            <a:endParaRPr sz="1100"/>
          </a:p>
          <a:p>
            <a:pPr indent="0" lvl="0" marL="0" marR="0" rtl="0" algn="l">
              <a:spcBef>
                <a:spcPts val="0"/>
              </a:spcBef>
              <a:spcAft>
                <a:spcPts val="0"/>
              </a:spcAft>
              <a:buNone/>
            </a:pPr>
            <a:r>
              <a:rPr lang="en" sz="1400">
                <a:solidFill>
                  <a:schemeClr val="dk1"/>
                </a:solidFill>
                <a:latin typeface="Arial"/>
                <a:ea typeface="Arial"/>
                <a:cs typeface="Arial"/>
                <a:sym typeface="Arial"/>
              </a:rPr>
              <a:t>-dependent bacterial antiporters, was regulated in the same way as that of DrrC.</a:t>
            </a:r>
            <a:endParaRPr sz="1100"/>
          </a:p>
          <a:p>
            <a:pPr indent="0" lvl="0" marL="0" marR="0" rtl="0" algn="l">
              <a:spcBef>
                <a:spcPts val="0"/>
              </a:spcBef>
              <a:spcAft>
                <a:spcPts val="0"/>
              </a:spcAft>
              <a:buNone/>
            </a:pPr>
            <a:r>
              <a:rPr lang="en" sz="1400">
                <a:solidFill>
                  <a:schemeClr val="dk1"/>
                </a:solidFill>
                <a:latin typeface="Arial"/>
                <a:ea typeface="Arial"/>
                <a:cs typeface="Arial"/>
                <a:sym typeface="Arial"/>
              </a:rPr>
              <a:t>------------------------</a:t>
            </a:r>
            <a:endParaRPr sz="1100"/>
          </a:p>
          <a:p>
            <a:pPr indent="0" lvl="0" marL="0" marR="0" rtl="0" algn="l">
              <a:spcBef>
                <a:spcPts val="0"/>
              </a:spcBef>
              <a:spcAft>
                <a:spcPts val="0"/>
              </a:spcAft>
              <a:buNone/>
            </a:pPr>
            <a:r>
              <a:rPr lang="en" sz="1400">
                <a:solidFill>
                  <a:schemeClr val="dk1"/>
                </a:solidFill>
                <a:latin typeface="Arial"/>
                <a:ea typeface="Arial"/>
                <a:cs typeface="Arial"/>
                <a:sym typeface="Arial"/>
              </a:rPr>
              <a:t>output:</a:t>
            </a:r>
            <a:endParaRPr sz="1100"/>
          </a:p>
          <a:p>
            <a:pPr indent="-215900" lvl="0" marL="215900" marR="0" rtl="0" algn="l">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BACTERIAL ANTIPORTERS </a:t>
            </a:r>
            <a:r>
              <a:rPr b="1" lang="en" sz="1400">
                <a:solidFill>
                  <a:schemeClr val="dk1"/>
                </a:solidFill>
                <a:latin typeface="Arial"/>
                <a:ea typeface="Arial"/>
                <a:cs typeface="Arial"/>
                <a:sym typeface="Arial"/>
              </a:rPr>
              <a:t>are a</a:t>
            </a:r>
            <a:r>
              <a:rPr lang="en" sz="1400">
                <a:solidFill>
                  <a:schemeClr val="dk1"/>
                </a:solidFill>
                <a:latin typeface="Arial"/>
                <a:ea typeface="Arial"/>
                <a:cs typeface="Arial"/>
                <a:sym typeface="Arial"/>
              </a:rPr>
              <a:t> BIOLOGICAL ENTITY </a:t>
            </a:r>
            <a:r>
              <a:rPr b="1" lang="en" sz="1400">
                <a:solidFill>
                  <a:schemeClr val="dk1"/>
                </a:solidFill>
                <a:latin typeface="Arial"/>
                <a:ea typeface="Arial"/>
                <a:cs typeface="Arial"/>
                <a:sym typeface="Arial"/>
              </a:rPr>
              <a:t>because</a:t>
            </a:r>
            <a:r>
              <a:rPr lang="en" sz="1400">
                <a:solidFill>
                  <a:schemeClr val="dk1"/>
                </a:solidFill>
                <a:latin typeface="Arial"/>
                <a:ea typeface="Arial"/>
                <a:cs typeface="Arial"/>
                <a:sym typeface="Arial"/>
              </a:rPr>
              <a:t> Bacterial antiporters are membrane proteins that transport molecules across the bacterial cell membrane, often exchanging one type of ion or molecule for another)</a:t>
            </a:r>
            <a:br>
              <a:rPr lang="en" sz="1400">
                <a:solidFill>
                  <a:schemeClr val="dk1"/>
                </a:solidFill>
                <a:latin typeface="Arial"/>
                <a:ea typeface="Arial"/>
                <a:cs typeface="Arial"/>
                <a:sym typeface="Arial"/>
              </a:rPr>
            </a:br>
            <a:endParaRPr sz="1400">
              <a:solidFill>
                <a:schemeClr val="dk1"/>
              </a:solidFill>
              <a:latin typeface="Arial"/>
              <a:ea typeface="Arial"/>
              <a:cs typeface="Arial"/>
              <a:sym typeface="Arial"/>
            </a:endParaRPr>
          </a:p>
          <a:p>
            <a:pPr indent="-215900" lvl="0" marL="215900" marR="0" rtl="0" algn="l">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DRRC </a:t>
            </a:r>
            <a:r>
              <a:rPr b="1" lang="en" sz="1400">
                <a:solidFill>
                  <a:schemeClr val="dk1"/>
                </a:solidFill>
                <a:latin typeface="Arial"/>
                <a:ea typeface="Arial"/>
                <a:cs typeface="Arial"/>
                <a:sym typeface="Arial"/>
              </a:rPr>
              <a:t>is a</a:t>
            </a:r>
            <a:r>
              <a:rPr lang="en" sz="1400">
                <a:solidFill>
                  <a:schemeClr val="dk1"/>
                </a:solidFill>
                <a:latin typeface="Arial"/>
                <a:ea typeface="Arial"/>
                <a:cs typeface="Arial"/>
                <a:sym typeface="Arial"/>
              </a:rPr>
              <a:t> GENE/PROTEIN </a:t>
            </a:r>
            <a:r>
              <a:rPr b="1" lang="en" sz="1400">
                <a:solidFill>
                  <a:schemeClr val="dk1"/>
                </a:solidFill>
                <a:latin typeface="Arial"/>
                <a:ea typeface="Arial"/>
                <a:cs typeface="Arial"/>
                <a:sym typeface="Arial"/>
              </a:rPr>
              <a:t>because</a:t>
            </a:r>
            <a:r>
              <a:rPr lang="en" sz="1400">
                <a:solidFill>
                  <a:schemeClr val="dk1"/>
                </a:solidFill>
                <a:latin typeface="Arial"/>
                <a:ea typeface="Arial"/>
                <a:cs typeface="Arial"/>
                <a:sym typeface="Arial"/>
              </a:rPr>
              <a:t> DrrC is a protein or gene involved in the transport mechanism within bacterial cells, likely associated with drug resistance</a:t>
            </a:r>
            <a:br>
              <a:rPr lang="en" sz="1400">
                <a:solidFill>
                  <a:schemeClr val="dk1"/>
                </a:solidFill>
                <a:latin typeface="Arial"/>
                <a:ea typeface="Arial"/>
                <a:cs typeface="Arial"/>
                <a:sym typeface="Arial"/>
              </a:rPr>
            </a:br>
            <a:endParaRPr sz="1400">
              <a:solidFill>
                <a:schemeClr val="dk1"/>
              </a:solidFill>
              <a:latin typeface="Arial"/>
              <a:ea typeface="Arial"/>
              <a:cs typeface="Arial"/>
              <a:sym typeface="Arial"/>
            </a:endParaRPr>
          </a:p>
          <a:p>
            <a:pPr indent="-215900" lvl="0" marL="215900" marR="0" rtl="0" algn="l">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BACTERIAL ANTIPORTERS and DRRC </a:t>
            </a:r>
            <a:r>
              <a:rPr b="1" lang="en" sz="1400">
                <a:solidFill>
                  <a:schemeClr val="dk1"/>
                </a:solidFill>
                <a:latin typeface="Arial"/>
                <a:ea typeface="Arial"/>
                <a:cs typeface="Arial"/>
                <a:sym typeface="Arial"/>
              </a:rPr>
              <a:t>have relationship because</a:t>
            </a:r>
            <a:r>
              <a:rPr lang="en" sz="1400">
                <a:solidFill>
                  <a:schemeClr val="dk1"/>
                </a:solidFill>
                <a:latin typeface="Arial"/>
                <a:ea typeface="Arial"/>
                <a:cs typeface="Arial"/>
                <a:sym typeface="Arial"/>
              </a:rPr>
              <a:t> The regulation of bacterial antiporters is similar to that of DrrC, indicating a potential shared regulatory mechanism or pathway</a:t>
            </a:r>
            <a:endParaRPr sz="1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3" name="Shape 313"/>
        <p:cNvGrpSpPr/>
        <p:nvPr/>
      </p:nvGrpSpPr>
      <p:grpSpPr>
        <a:xfrm>
          <a:off x="0" y="0"/>
          <a:ext cx="0" cy="0"/>
          <a:chOff x="0" y="0"/>
          <a:chExt cx="0" cy="0"/>
        </a:xfrm>
      </p:grpSpPr>
      <p:sp>
        <p:nvSpPr>
          <p:cNvPr id="314" name="Google Shape;314;p37"/>
          <p:cNvSpPr txBox="1"/>
          <p:nvPr>
            <p:ph type="title"/>
          </p:nvPr>
        </p:nvSpPr>
        <p:spPr>
          <a:xfrm>
            <a:off x="417399" y="482600"/>
            <a:ext cx="8408194" cy="558627"/>
          </a:xfrm>
          <a:prstGeom prst="rect">
            <a:avLst/>
          </a:prstGeom>
          <a:solidFill>
            <a:srgbClr val="D8F2CF"/>
          </a:solid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100"/>
              <a:buFont typeface="Play"/>
              <a:buNone/>
            </a:pPr>
            <a:r>
              <a:rPr lang="en" sz="2100">
                <a:latin typeface="Play"/>
                <a:ea typeface="Play"/>
                <a:cs typeface="Play"/>
                <a:sym typeface="Play"/>
              </a:rPr>
              <a:t>Project </a:t>
            </a:r>
            <a:r>
              <a:rPr lang="en" sz="2100"/>
              <a:t>Deliverables: </a:t>
            </a:r>
            <a:r>
              <a:rPr b="1" lang="en" sz="2100"/>
              <a:t>GrapRAG +GPT-4o Result</a:t>
            </a:r>
            <a:endParaRPr b="1" sz="2100">
              <a:latin typeface="Play"/>
              <a:ea typeface="Play"/>
              <a:cs typeface="Play"/>
              <a:sym typeface="Play"/>
            </a:endParaRPr>
          </a:p>
        </p:txBody>
      </p:sp>
      <p:pic>
        <p:nvPicPr>
          <p:cNvPr id="315" name="Google Shape;315;p37"/>
          <p:cNvPicPr preferRelativeResize="0"/>
          <p:nvPr/>
        </p:nvPicPr>
        <p:blipFill rotWithShape="1">
          <a:blip r:embed="rId3">
            <a:alphaModFix/>
          </a:blip>
          <a:srcRect b="0" l="0" r="0" t="0"/>
          <a:stretch/>
        </p:blipFill>
        <p:spPr>
          <a:xfrm>
            <a:off x="1657350" y="1041227"/>
            <a:ext cx="5829300" cy="401388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0" name="Shape 320"/>
        <p:cNvGrpSpPr/>
        <p:nvPr/>
      </p:nvGrpSpPr>
      <p:grpSpPr>
        <a:xfrm>
          <a:off x="0" y="0"/>
          <a:ext cx="0" cy="0"/>
          <a:chOff x="0" y="0"/>
          <a:chExt cx="0" cy="0"/>
        </a:xfrm>
      </p:grpSpPr>
      <p:sp>
        <p:nvSpPr>
          <p:cNvPr id="321" name="Google Shape;321;p38"/>
          <p:cNvSpPr txBox="1"/>
          <p:nvPr>
            <p:ph type="title"/>
          </p:nvPr>
        </p:nvSpPr>
        <p:spPr>
          <a:xfrm>
            <a:off x="417399" y="482600"/>
            <a:ext cx="8408194" cy="558627"/>
          </a:xfrm>
          <a:prstGeom prst="rect">
            <a:avLst/>
          </a:prstGeom>
          <a:solidFill>
            <a:srgbClr val="D8F2CF"/>
          </a:solid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100"/>
              <a:buFont typeface="Play"/>
              <a:buNone/>
            </a:pPr>
            <a:r>
              <a:rPr lang="en" sz="2100">
                <a:latin typeface="Play"/>
                <a:ea typeface="Play"/>
                <a:cs typeface="Play"/>
                <a:sym typeface="Play"/>
              </a:rPr>
              <a:t>Project </a:t>
            </a:r>
            <a:r>
              <a:rPr lang="en" sz="2100"/>
              <a:t>Deliverables: </a:t>
            </a:r>
            <a:r>
              <a:rPr b="1" lang="en" sz="2100"/>
              <a:t>GrapRAG +GPT-4o Why?</a:t>
            </a:r>
            <a:endParaRPr b="1" sz="2100">
              <a:latin typeface="Play"/>
              <a:ea typeface="Play"/>
              <a:cs typeface="Play"/>
              <a:sym typeface="Play"/>
            </a:endParaRPr>
          </a:p>
        </p:txBody>
      </p:sp>
      <p:sp>
        <p:nvSpPr>
          <p:cNvPr id="322" name="Google Shape;322;p38"/>
          <p:cNvSpPr txBox="1"/>
          <p:nvPr/>
        </p:nvSpPr>
        <p:spPr>
          <a:xfrm>
            <a:off x="225604" y="2571750"/>
            <a:ext cx="8791782" cy="39241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100">
                <a:solidFill>
                  <a:schemeClr val="dk1"/>
                </a:solidFill>
                <a:latin typeface="Arial"/>
                <a:ea typeface="Arial"/>
                <a:cs typeface="Arial"/>
                <a:sym typeface="Arial"/>
              </a:rPr>
              <a:t>What is the difference between human literature review and this approach?</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7" name="Shape 327"/>
        <p:cNvGrpSpPr/>
        <p:nvPr/>
      </p:nvGrpSpPr>
      <p:grpSpPr>
        <a:xfrm>
          <a:off x="0" y="0"/>
          <a:ext cx="0" cy="0"/>
          <a:chOff x="0" y="0"/>
          <a:chExt cx="0" cy="0"/>
        </a:xfrm>
      </p:grpSpPr>
      <p:sp>
        <p:nvSpPr>
          <p:cNvPr id="328" name="Google Shape;328;p39"/>
          <p:cNvSpPr txBox="1"/>
          <p:nvPr>
            <p:ph type="title"/>
          </p:nvPr>
        </p:nvSpPr>
        <p:spPr>
          <a:xfrm>
            <a:off x="417399" y="482600"/>
            <a:ext cx="8408194" cy="558627"/>
          </a:xfrm>
          <a:prstGeom prst="rect">
            <a:avLst/>
          </a:prstGeom>
          <a:solidFill>
            <a:srgbClr val="D8F2CF"/>
          </a:solid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100"/>
              <a:buFont typeface="Play"/>
              <a:buNone/>
            </a:pPr>
            <a:r>
              <a:rPr lang="en" sz="2100">
                <a:latin typeface="Play"/>
                <a:ea typeface="Play"/>
                <a:cs typeface="Play"/>
                <a:sym typeface="Play"/>
              </a:rPr>
              <a:t>Project </a:t>
            </a:r>
            <a:r>
              <a:rPr lang="en" sz="2100"/>
              <a:t>Deliverables: </a:t>
            </a:r>
            <a:r>
              <a:rPr b="1" lang="en" sz="2100"/>
              <a:t>GrapRAG +GPT-4o for Knowledge Graph</a:t>
            </a:r>
            <a:endParaRPr b="1" sz="2100">
              <a:latin typeface="Play"/>
              <a:ea typeface="Play"/>
              <a:cs typeface="Play"/>
              <a:sym typeface="Play"/>
            </a:endParaRPr>
          </a:p>
        </p:txBody>
      </p:sp>
      <p:pic>
        <p:nvPicPr>
          <p:cNvPr id="329" name="Google Shape;329;p39"/>
          <p:cNvPicPr preferRelativeResize="0"/>
          <p:nvPr/>
        </p:nvPicPr>
        <p:blipFill rotWithShape="1">
          <a:blip r:embed="rId3">
            <a:alphaModFix/>
          </a:blip>
          <a:srcRect b="0" l="0" r="0" t="0"/>
          <a:stretch/>
        </p:blipFill>
        <p:spPr>
          <a:xfrm>
            <a:off x="1657350" y="1085706"/>
            <a:ext cx="5829300" cy="3575194"/>
          </a:xfrm>
          <a:prstGeom prst="rect">
            <a:avLst/>
          </a:prstGeom>
          <a:noFill/>
          <a:ln>
            <a:noFill/>
          </a:ln>
        </p:spPr>
      </p:pic>
      <p:sp>
        <p:nvSpPr>
          <p:cNvPr id="330" name="Google Shape;330;p39"/>
          <p:cNvSpPr txBox="1"/>
          <p:nvPr/>
        </p:nvSpPr>
        <p:spPr>
          <a:xfrm>
            <a:off x="1657350" y="4705379"/>
            <a:ext cx="5829300" cy="276999"/>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https://www.ontotext.com/blog/reasoning-with-big-knowledge-graphs/</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5" name="Shape 335"/>
        <p:cNvGrpSpPr/>
        <p:nvPr/>
      </p:nvGrpSpPr>
      <p:grpSpPr>
        <a:xfrm>
          <a:off x="0" y="0"/>
          <a:ext cx="0" cy="0"/>
          <a:chOff x="0" y="0"/>
          <a:chExt cx="0" cy="0"/>
        </a:xfrm>
      </p:grpSpPr>
      <p:sp>
        <p:nvSpPr>
          <p:cNvPr id="336" name="Google Shape;336;p40"/>
          <p:cNvSpPr txBox="1"/>
          <p:nvPr>
            <p:ph type="title"/>
          </p:nvPr>
        </p:nvSpPr>
        <p:spPr>
          <a:xfrm>
            <a:off x="417399" y="482600"/>
            <a:ext cx="8408194" cy="558627"/>
          </a:xfrm>
          <a:prstGeom prst="rect">
            <a:avLst/>
          </a:prstGeom>
          <a:solidFill>
            <a:srgbClr val="D8F2CF"/>
          </a:solid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100"/>
              <a:buFont typeface="Play"/>
              <a:buNone/>
            </a:pPr>
            <a:r>
              <a:rPr lang="en" sz="2100">
                <a:latin typeface="Play"/>
                <a:ea typeface="Play"/>
                <a:cs typeface="Play"/>
                <a:sym typeface="Play"/>
              </a:rPr>
              <a:t>Project </a:t>
            </a:r>
            <a:r>
              <a:rPr lang="en" sz="2100"/>
              <a:t>Deliverables: </a:t>
            </a:r>
            <a:r>
              <a:rPr b="1" lang="en" sz="2100"/>
              <a:t>GrapRAG +GPT-4o knowledge graph example </a:t>
            </a:r>
            <a:endParaRPr b="1" sz="2100">
              <a:latin typeface="Play"/>
              <a:ea typeface="Play"/>
              <a:cs typeface="Play"/>
              <a:sym typeface="Play"/>
            </a:endParaRPr>
          </a:p>
        </p:txBody>
      </p:sp>
      <p:pic>
        <p:nvPicPr>
          <p:cNvPr id="337" name="Google Shape;337;p40"/>
          <p:cNvPicPr preferRelativeResize="0"/>
          <p:nvPr/>
        </p:nvPicPr>
        <p:blipFill rotWithShape="1">
          <a:blip r:embed="rId3">
            <a:alphaModFix/>
          </a:blip>
          <a:srcRect b="0" l="0" r="0" t="0"/>
          <a:stretch/>
        </p:blipFill>
        <p:spPr>
          <a:xfrm>
            <a:off x="1657350" y="1085706"/>
            <a:ext cx="5829300" cy="3575194"/>
          </a:xfrm>
          <a:prstGeom prst="rect">
            <a:avLst/>
          </a:prstGeom>
          <a:noFill/>
          <a:ln>
            <a:noFill/>
          </a:ln>
        </p:spPr>
      </p:pic>
      <p:sp>
        <p:nvSpPr>
          <p:cNvPr id="338" name="Google Shape;338;p40"/>
          <p:cNvSpPr txBox="1"/>
          <p:nvPr/>
        </p:nvSpPr>
        <p:spPr>
          <a:xfrm>
            <a:off x="1657350" y="4705379"/>
            <a:ext cx="5829300" cy="276999"/>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https://www.ontotext.com/blog/reasoning-with-big-knowledge-graphs/</a:t>
            </a:r>
            <a:endParaRPr sz="1100"/>
          </a:p>
        </p:txBody>
      </p:sp>
      <p:sp>
        <p:nvSpPr>
          <p:cNvPr id="339" name="Google Shape;339;p40"/>
          <p:cNvSpPr/>
          <p:nvPr/>
        </p:nvSpPr>
        <p:spPr>
          <a:xfrm>
            <a:off x="3248199" y="1571105"/>
            <a:ext cx="536169" cy="523702"/>
          </a:xfrm>
          <a:prstGeom prst="ellipse">
            <a:avLst/>
          </a:prstGeom>
          <a:solidFill>
            <a:srgbClr val="8A8C8E"/>
          </a:solidFill>
          <a:ln cap="flat" cmpd="sng" w="1905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900">
                <a:solidFill>
                  <a:schemeClr val="lt1"/>
                </a:solidFill>
                <a:latin typeface="Arial"/>
                <a:ea typeface="Arial"/>
                <a:cs typeface="Arial"/>
                <a:sym typeface="Arial"/>
              </a:rPr>
              <a:t>HedH4</a:t>
            </a:r>
            <a:endParaRPr sz="1100"/>
          </a:p>
        </p:txBody>
      </p:sp>
      <p:sp>
        <p:nvSpPr>
          <p:cNvPr id="340" name="Google Shape;340;p40"/>
          <p:cNvSpPr/>
          <p:nvPr/>
        </p:nvSpPr>
        <p:spPr>
          <a:xfrm>
            <a:off x="3248199" y="4051559"/>
            <a:ext cx="536169" cy="523702"/>
          </a:xfrm>
          <a:prstGeom prst="ellipse">
            <a:avLst/>
          </a:prstGeom>
          <a:solidFill>
            <a:srgbClr val="8A8C8E"/>
          </a:solidFill>
          <a:ln cap="flat" cmpd="sng" w="1905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900">
                <a:solidFill>
                  <a:schemeClr val="lt1"/>
                </a:solidFill>
                <a:latin typeface="Arial"/>
                <a:ea typeface="Arial"/>
                <a:cs typeface="Arial"/>
                <a:sym typeface="Arial"/>
              </a:rPr>
              <a:t>LexR</a:t>
            </a:r>
            <a:endParaRPr b="1" sz="900">
              <a:solidFill>
                <a:schemeClr val="lt1"/>
              </a:solidFill>
              <a:latin typeface="Arial"/>
              <a:ea typeface="Arial"/>
              <a:cs typeface="Arial"/>
              <a:sym typeface="Arial"/>
            </a:endParaRPr>
          </a:p>
        </p:txBody>
      </p:sp>
      <p:sp>
        <p:nvSpPr>
          <p:cNvPr id="341" name="Google Shape;341;p40"/>
          <p:cNvSpPr/>
          <p:nvPr/>
        </p:nvSpPr>
        <p:spPr>
          <a:xfrm>
            <a:off x="6739544" y="3996344"/>
            <a:ext cx="1140922" cy="928946"/>
          </a:xfrm>
          <a:prstGeom prst="ellipse">
            <a:avLst/>
          </a:prstGeom>
          <a:solidFill>
            <a:srgbClr val="F15A22"/>
          </a:solidFill>
          <a:ln cap="flat" cmpd="sng" w="1905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900">
                <a:solidFill>
                  <a:schemeClr val="lt1"/>
                </a:solidFill>
                <a:latin typeface="Arial"/>
                <a:ea typeface="Arial"/>
                <a:cs typeface="Arial"/>
                <a:sym typeface="Arial"/>
              </a:rPr>
              <a:t>SELF-RESISTANCE</a:t>
            </a:r>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5" name="Shape 345"/>
        <p:cNvGrpSpPr/>
        <p:nvPr/>
      </p:nvGrpSpPr>
      <p:grpSpPr>
        <a:xfrm>
          <a:off x="0" y="0"/>
          <a:ext cx="0" cy="0"/>
          <a:chOff x="0" y="0"/>
          <a:chExt cx="0" cy="0"/>
        </a:xfrm>
      </p:grpSpPr>
      <p:sp>
        <p:nvSpPr>
          <p:cNvPr id="346" name="Google Shape;346;p41"/>
          <p:cNvSpPr txBox="1"/>
          <p:nvPr>
            <p:ph type="title"/>
          </p:nvPr>
        </p:nvSpPr>
        <p:spPr>
          <a:xfrm>
            <a:off x="417399" y="482600"/>
            <a:ext cx="8408194" cy="558627"/>
          </a:xfrm>
          <a:prstGeom prst="rect">
            <a:avLst/>
          </a:prstGeom>
          <a:solidFill>
            <a:srgbClr val="D8F2CF"/>
          </a:solid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100"/>
              <a:buFont typeface="Play"/>
              <a:buNone/>
            </a:pPr>
            <a:r>
              <a:rPr lang="en" sz="2100">
                <a:latin typeface="Play"/>
                <a:ea typeface="Play"/>
                <a:cs typeface="Play"/>
                <a:sym typeface="Play"/>
              </a:rPr>
              <a:t>Project </a:t>
            </a:r>
            <a:r>
              <a:rPr lang="en" sz="2100"/>
              <a:t>Deliverables: </a:t>
            </a:r>
            <a:r>
              <a:rPr b="1" lang="en" sz="2100"/>
              <a:t>ML training datasets from pathogen dataset</a:t>
            </a:r>
            <a:endParaRPr b="1" sz="2100">
              <a:latin typeface="Play"/>
              <a:ea typeface="Play"/>
              <a:cs typeface="Play"/>
              <a:sym typeface="Play"/>
            </a:endParaRPr>
          </a:p>
        </p:txBody>
      </p:sp>
      <p:grpSp>
        <p:nvGrpSpPr>
          <p:cNvPr id="347" name="Google Shape;347;p41"/>
          <p:cNvGrpSpPr/>
          <p:nvPr/>
        </p:nvGrpSpPr>
        <p:grpSpPr>
          <a:xfrm>
            <a:off x="710674" y="1323164"/>
            <a:ext cx="7300911" cy="731700"/>
            <a:chOff x="710674" y="1323164"/>
            <a:chExt cx="7300911" cy="731700"/>
          </a:xfrm>
        </p:grpSpPr>
        <p:sp>
          <p:nvSpPr>
            <p:cNvPr id="348" name="Google Shape;348;p41"/>
            <p:cNvSpPr txBox="1"/>
            <p:nvPr/>
          </p:nvSpPr>
          <p:spPr>
            <a:xfrm>
              <a:off x="710674" y="1373350"/>
              <a:ext cx="20043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n" sz="2000">
                  <a:solidFill>
                    <a:srgbClr val="085630"/>
                  </a:solidFill>
                  <a:latin typeface="Roboto Medium"/>
                  <a:ea typeface="Roboto Medium"/>
                  <a:cs typeface="Roboto Medium"/>
                  <a:sym typeface="Roboto Medium"/>
                </a:rPr>
                <a:t>Isolate dataset</a:t>
              </a:r>
              <a:r>
                <a:rPr lang="en" sz="2000">
                  <a:solidFill>
                    <a:srgbClr val="085630"/>
                  </a:solidFill>
                  <a:latin typeface="Roboto Medium"/>
                  <a:ea typeface="Roboto Medium"/>
                  <a:cs typeface="Roboto Medium"/>
                  <a:sym typeface="Roboto Medium"/>
                </a:rPr>
                <a:t> </a:t>
              </a:r>
              <a:endParaRPr sz="2000">
                <a:solidFill>
                  <a:srgbClr val="085630"/>
                </a:solidFill>
                <a:latin typeface="Roboto Medium"/>
                <a:ea typeface="Roboto Medium"/>
                <a:cs typeface="Roboto Medium"/>
                <a:sym typeface="Roboto Medium"/>
              </a:endParaRPr>
            </a:p>
          </p:txBody>
        </p:sp>
        <p:sp>
          <p:nvSpPr>
            <p:cNvPr id="349" name="Google Shape;349;p41"/>
            <p:cNvSpPr/>
            <p:nvPr/>
          </p:nvSpPr>
          <p:spPr>
            <a:xfrm>
              <a:off x="2789785" y="1323164"/>
              <a:ext cx="5221800" cy="731700"/>
            </a:xfrm>
            <a:prstGeom prst="rect">
              <a:avLst/>
            </a:prstGeom>
            <a:solidFill>
              <a:srgbClr val="08563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p41"/>
            <p:cNvSpPr txBox="1"/>
            <p:nvPr/>
          </p:nvSpPr>
          <p:spPr>
            <a:xfrm>
              <a:off x="2914389" y="1407440"/>
              <a:ext cx="4765800" cy="5754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200">
                  <a:solidFill>
                    <a:srgbClr val="FFFFFF"/>
                  </a:solidFill>
                  <a:latin typeface="Roboto"/>
                  <a:ea typeface="Roboto"/>
                  <a:cs typeface="Roboto"/>
                  <a:sym typeface="Roboto"/>
                </a:rPr>
                <a:t>Downloaded list of all ESKAPE pathogens with complete assemblies </a:t>
              </a:r>
              <a:endParaRPr sz="1200">
                <a:solidFill>
                  <a:srgbClr val="FFFFFF"/>
                </a:solidFill>
                <a:latin typeface="Roboto"/>
                <a:ea typeface="Roboto"/>
                <a:cs typeface="Roboto"/>
                <a:sym typeface="Roboto"/>
              </a:endParaRPr>
            </a:p>
          </p:txBody>
        </p:sp>
      </p:grpSp>
      <p:grpSp>
        <p:nvGrpSpPr>
          <p:cNvPr id="351" name="Google Shape;351;p41"/>
          <p:cNvGrpSpPr/>
          <p:nvPr/>
        </p:nvGrpSpPr>
        <p:grpSpPr>
          <a:xfrm>
            <a:off x="7" y="2207525"/>
            <a:ext cx="7650080" cy="731700"/>
            <a:chOff x="7" y="2207525"/>
            <a:chExt cx="7650080" cy="731700"/>
          </a:xfrm>
        </p:grpSpPr>
        <p:sp>
          <p:nvSpPr>
            <p:cNvPr id="352" name="Google Shape;352;p41"/>
            <p:cNvSpPr txBox="1"/>
            <p:nvPr/>
          </p:nvSpPr>
          <p:spPr>
            <a:xfrm>
              <a:off x="7" y="2257725"/>
              <a:ext cx="27153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n" sz="2000">
                  <a:solidFill>
                    <a:srgbClr val="0B713F"/>
                  </a:solidFill>
                  <a:latin typeface="Roboto Medium"/>
                  <a:ea typeface="Roboto Medium"/>
                  <a:cs typeface="Roboto Medium"/>
                  <a:sym typeface="Roboto Medium"/>
                </a:rPr>
                <a:t>microbiggE dataset</a:t>
              </a:r>
              <a:endParaRPr sz="2000">
                <a:solidFill>
                  <a:srgbClr val="0B713F"/>
                </a:solidFill>
                <a:latin typeface="Roboto Medium"/>
                <a:ea typeface="Roboto Medium"/>
                <a:cs typeface="Roboto Medium"/>
                <a:sym typeface="Roboto Medium"/>
              </a:endParaRPr>
            </a:p>
          </p:txBody>
        </p:sp>
        <p:sp>
          <p:nvSpPr>
            <p:cNvPr id="353" name="Google Shape;353;p41"/>
            <p:cNvSpPr/>
            <p:nvPr/>
          </p:nvSpPr>
          <p:spPr>
            <a:xfrm>
              <a:off x="2789787" y="2207525"/>
              <a:ext cx="4860300" cy="731700"/>
            </a:xfrm>
            <a:prstGeom prst="rect">
              <a:avLst/>
            </a:prstGeom>
            <a:solidFill>
              <a:srgbClr val="0B713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41"/>
            <p:cNvSpPr txBox="1"/>
            <p:nvPr/>
          </p:nvSpPr>
          <p:spPr>
            <a:xfrm>
              <a:off x="2914387" y="2414096"/>
              <a:ext cx="4373100" cy="330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200">
                  <a:solidFill>
                    <a:srgbClr val="FFFFFF"/>
                  </a:solidFill>
                  <a:latin typeface="Roboto"/>
                  <a:ea typeface="Roboto"/>
                  <a:cs typeface="Roboto"/>
                  <a:sym typeface="Roboto"/>
                </a:rPr>
                <a:t>Downloaded list of AMR genes for ESKAPE pathogens </a:t>
              </a:r>
              <a:endParaRPr sz="1200">
                <a:solidFill>
                  <a:srgbClr val="FFFFFF"/>
                </a:solidFill>
                <a:latin typeface="Roboto"/>
                <a:ea typeface="Roboto"/>
                <a:cs typeface="Roboto"/>
                <a:sym typeface="Roboto"/>
              </a:endParaRPr>
            </a:p>
          </p:txBody>
        </p:sp>
      </p:grpSp>
      <p:grpSp>
        <p:nvGrpSpPr>
          <p:cNvPr id="355" name="Google Shape;355;p41"/>
          <p:cNvGrpSpPr/>
          <p:nvPr/>
        </p:nvGrpSpPr>
        <p:grpSpPr>
          <a:xfrm>
            <a:off x="309225" y="3088625"/>
            <a:ext cx="6978162" cy="731700"/>
            <a:chOff x="309225" y="3088625"/>
            <a:chExt cx="6978162" cy="731700"/>
          </a:xfrm>
        </p:grpSpPr>
        <p:sp>
          <p:nvSpPr>
            <p:cNvPr id="356" name="Google Shape;356;p41"/>
            <p:cNvSpPr txBox="1"/>
            <p:nvPr/>
          </p:nvSpPr>
          <p:spPr>
            <a:xfrm>
              <a:off x="309225" y="3138825"/>
              <a:ext cx="24060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n" sz="2000">
                  <a:solidFill>
                    <a:srgbClr val="0B7743"/>
                  </a:solidFill>
                  <a:latin typeface="Roboto Medium"/>
                  <a:ea typeface="Roboto Medium"/>
                  <a:cs typeface="Roboto Medium"/>
                  <a:sym typeface="Roboto Medium"/>
                </a:rPr>
                <a:t>NCBI assembly dataset</a:t>
              </a:r>
              <a:endParaRPr sz="2000">
                <a:solidFill>
                  <a:srgbClr val="0B7743"/>
                </a:solidFill>
                <a:latin typeface="Roboto Medium"/>
                <a:ea typeface="Roboto Medium"/>
                <a:cs typeface="Roboto Medium"/>
                <a:sym typeface="Roboto Medium"/>
              </a:endParaRPr>
            </a:p>
          </p:txBody>
        </p:sp>
        <p:sp>
          <p:nvSpPr>
            <p:cNvPr id="357" name="Google Shape;357;p41"/>
            <p:cNvSpPr/>
            <p:nvPr/>
          </p:nvSpPr>
          <p:spPr>
            <a:xfrm>
              <a:off x="2789787" y="3088625"/>
              <a:ext cx="4497600" cy="731700"/>
            </a:xfrm>
            <a:prstGeom prst="rect">
              <a:avLst/>
            </a:prstGeom>
            <a:solidFill>
              <a:srgbClr val="0B7743"/>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p41"/>
            <p:cNvSpPr txBox="1"/>
            <p:nvPr/>
          </p:nvSpPr>
          <p:spPr>
            <a:xfrm>
              <a:off x="2914388" y="3295180"/>
              <a:ext cx="3849900" cy="330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200">
                  <a:solidFill>
                    <a:srgbClr val="FFFFFF"/>
                  </a:solidFill>
                  <a:latin typeface="Roboto"/>
                  <a:ea typeface="Roboto"/>
                  <a:cs typeface="Roboto"/>
                  <a:sym typeface="Roboto"/>
                </a:rPr>
                <a:t>Download the ‘protein-fastas’ using the Accessions  from Isolate dataset</a:t>
              </a:r>
              <a:endParaRPr sz="1200">
                <a:solidFill>
                  <a:srgbClr val="FFFFFF"/>
                </a:solidFill>
                <a:latin typeface="Roboto"/>
                <a:ea typeface="Roboto"/>
                <a:cs typeface="Roboto"/>
                <a:sym typeface="Roboto"/>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2"/>
          <p:cNvSpPr txBox="1"/>
          <p:nvPr>
            <p:ph type="title"/>
          </p:nvPr>
        </p:nvSpPr>
        <p:spPr>
          <a:xfrm>
            <a:off x="194400" y="122575"/>
            <a:ext cx="87552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en">
                <a:solidFill>
                  <a:srgbClr val="4B5563"/>
                </a:solidFill>
              </a:rPr>
              <a:t>Genes and genomes for ESKAPE pathogens</a:t>
            </a:r>
            <a:endParaRPr b="1">
              <a:solidFill>
                <a:srgbClr val="4B5563"/>
              </a:solidFill>
            </a:endParaRPr>
          </a:p>
        </p:txBody>
      </p:sp>
      <p:sp>
        <p:nvSpPr>
          <p:cNvPr id="364" name="Google Shape;364;p42"/>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microbiggE dataset</a:t>
            </a:r>
            <a:endParaRPr/>
          </a:p>
          <a:p>
            <a:pPr indent="0" lvl="0" marL="0" rtl="0" algn="l">
              <a:spcBef>
                <a:spcPts val="800"/>
              </a:spcBef>
              <a:spcAft>
                <a:spcPts val="0"/>
              </a:spcAft>
              <a:buNone/>
            </a:pPr>
            <a:r>
              <a:rPr lang="en">
                <a:solidFill>
                  <a:srgbClr val="F15A22"/>
                </a:solidFill>
              </a:rPr>
              <a:t>~ 3.5 million</a:t>
            </a:r>
            <a:r>
              <a:rPr lang="en"/>
              <a:t> AMR genes in </a:t>
            </a:r>
            <a:r>
              <a:rPr lang="en">
                <a:solidFill>
                  <a:srgbClr val="F15A22"/>
                </a:solidFill>
              </a:rPr>
              <a:t>~ 250,000</a:t>
            </a:r>
            <a:r>
              <a:rPr lang="en"/>
              <a:t> unique genomes</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Isolates (filtering on ‘complete assemblies)</a:t>
            </a:r>
            <a:endParaRPr/>
          </a:p>
          <a:p>
            <a:pPr indent="0" lvl="0" marL="457200" rtl="0" algn="l">
              <a:lnSpc>
                <a:spcPct val="100000"/>
              </a:lnSpc>
              <a:spcBef>
                <a:spcPts val="0"/>
              </a:spcBef>
              <a:spcAft>
                <a:spcPts val="0"/>
              </a:spcAft>
              <a:buNone/>
            </a:pPr>
            <a:r>
              <a:rPr lang="en" sz="2200">
                <a:solidFill>
                  <a:srgbClr val="F15A22"/>
                </a:solidFill>
                <a:latin typeface="Lato"/>
                <a:ea typeface="Lato"/>
                <a:cs typeface="Lato"/>
                <a:sym typeface="Lato"/>
              </a:rPr>
              <a:t>8,267 </a:t>
            </a:r>
            <a:r>
              <a:rPr lang="en" sz="2200">
                <a:latin typeface="Lato"/>
                <a:ea typeface="Lato"/>
                <a:cs typeface="Lato"/>
                <a:sym typeface="Lato"/>
              </a:rPr>
              <a:t>unique genomes</a:t>
            </a:r>
            <a:endParaRPr sz="2500">
              <a:latin typeface="Lato"/>
              <a:ea typeface="Lato"/>
              <a:cs typeface="Lato"/>
              <a:sym typeface="Lato"/>
            </a:endParaRPr>
          </a:p>
          <a:p>
            <a:pPr indent="0" lvl="0" marL="0" rtl="0" algn="l">
              <a:spcBef>
                <a:spcPts val="800"/>
              </a:spcBef>
              <a:spcAft>
                <a:spcPts val="0"/>
              </a:spcAft>
              <a:buNone/>
            </a:pPr>
            <a:r>
              <a:t/>
            </a:r>
            <a:endParaRPr/>
          </a:p>
          <a:p>
            <a:pPr indent="0" lvl="0" marL="0" rtl="0" algn="l">
              <a:spcBef>
                <a:spcPts val="800"/>
              </a:spcBef>
              <a:spcAft>
                <a:spcPts val="0"/>
              </a:spcAft>
              <a:buClr>
                <a:schemeClr val="dk1"/>
              </a:buClr>
              <a:buSzPts val="1100"/>
              <a:buFont typeface="Arial"/>
              <a:buNone/>
            </a:pPr>
            <a:r>
              <a:rPr lang="en"/>
              <a:t>Due to time-crunch:</a:t>
            </a:r>
            <a:endParaRPr/>
          </a:p>
          <a:p>
            <a:pPr indent="0" lvl="0" marL="0" rtl="0" algn="l">
              <a:spcBef>
                <a:spcPts val="800"/>
              </a:spcBef>
              <a:spcAft>
                <a:spcPts val="0"/>
              </a:spcAft>
              <a:buClr>
                <a:schemeClr val="dk1"/>
              </a:buClr>
              <a:buSzPts val="1100"/>
              <a:buFont typeface="Arial"/>
              <a:buNone/>
            </a:pPr>
            <a:r>
              <a:rPr lang="en"/>
              <a:t>5 genomes per each species of ESKAPE pathogens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3"/>
          <p:cNvSpPr txBox="1"/>
          <p:nvPr>
            <p:ph type="title"/>
          </p:nvPr>
        </p:nvSpPr>
        <p:spPr>
          <a:xfrm>
            <a:off x="392100" y="97174"/>
            <a:ext cx="7886700" cy="8313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Challenges!</a:t>
            </a:r>
            <a:endParaRPr/>
          </a:p>
        </p:txBody>
      </p:sp>
      <p:sp>
        <p:nvSpPr>
          <p:cNvPr id="370" name="Google Shape;370;p43"/>
          <p:cNvSpPr txBox="1"/>
          <p:nvPr>
            <p:ph idx="1" type="body"/>
          </p:nvPr>
        </p:nvSpPr>
        <p:spPr>
          <a:xfrm>
            <a:off x="392100" y="1003000"/>
            <a:ext cx="8359800" cy="1202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Protein ID in Pathogen Dataset </a:t>
            </a:r>
            <a:r>
              <a:rPr b="1" lang="en"/>
              <a:t>don’t match</a:t>
            </a:r>
            <a:r>
              <a:rPr lang="en"/>
              <a:t> Protein ID in the downloaded files for each accession! </a:t>
            </a:r>
            <a:endParaRPr/>
          </a:p>
        </p:txBody>
      </p:sp>
      <p:pic>
        <p:nvPicPr>
          <p:cNvPr id="371" name="Google Shape;371;p43"/>
          <p:cNvPicPr preferRelativeResize="0"/>
          <p:nvPr/>
        </p:nvPicPr>
        <p:blipFill>
          <a:blip r:embed="rId3">
            <a:alphaModFix/>
          </a:blip>
          <a:stretch>
            <a:fillRect/>
          </a:stretch>
        </p:blipFill>
        <p:spPr>
          <a:xfrm>
            <a:off x="392100" y="1973875"/>
            <a:ext cx="8040475" cy="970750"/>
          </a:xfrm>
          <a:prstGeom prst="rect">
            <a:avLst/>
          </a:prstGeom>
          <a:noFill/>
          <a:ln>
            <a:noFill/>
          </a:ln>
        </p:spPr>
      </p:pic>
      <p:pic>
        <p:nvPicPr>
          <p:cNvPr id="372" name="Google Shape;372;p43"/>
          <p:cNvPicPr preferRelativeResize="0"/>
          <p:nvPr/>
        </p:nvPicPr>
        <p:blipFill>
          <a:blip r:embed="rId4">
            <a:alphaModFix/>
          </a:blip>
          <a:stretch>
            <a:fillRect/>
          </a:stretch>
        </p:blipFill>
        <p:spPr>
          <a:xfrm>
            <a:off x="524062" y="3248300"/>
            <a:ext cx="7942124" cy="729400"/>
          </a:xfrm>
          <a:prstGeom prst="rect">
            <a:avLst/>
          </a:prstGeom>
          <a:noFill/>
          <a:ln>
            <a:noFill/>
          </a:ln>
        </p:spPr>
      </p:pic>
      <p:sp>
        <p:nvSpPr>
          <p:cNvPr id="373" name="Google Shape;373;p43"/>
          <p:cNvSpPr/>
          <p:nvPr/>
        </p:nvSpPr>
        <p:spPr>
          <a:xfrm>
            <a:off x="4528925" y="2259725"/>
            <a:ext cx="1210500" cy="5958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4" name="Google Shape;374;p43"/>
          <p:cNvSpPr/>
          <p:nvPr/>
        </p:nvSpPr>
        <p:spPr>
          <a:xfrm>
            <a:off x="5966100" y="3178000"/>
            <a:ext cx="1342500" cy="3486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5" name="Google Shape;375;p43"/>
          <p:cNvSpPr txBox="1"/>
          <p:nvPr/>
        </p:nvSpPr>
        <p:spPr>
          <a:xfrm>
            <a:off x="551775" y="4179125"/>
            <a:ext cx="7942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dk1"/>
                </a:solidFill>
              </a:rPr>
              <a:t>So, to overcome this, I compared the actual </a:t>
            </a:r>
            <a:r>
              <a:rPr b="1" lang="en" sz="2100">
                <a:solidFill>
                  <a:srgbClr val="F15A22"/>
                </a:solidFill>
              </a:rPr>
              <a:t>protein sequences</a:t>
            </a:r>
            <a:r>
              <a:rPr lang="en" sz="2100">
                <a:solidFill>
                  <a:schemeClr val="dk1"/>
                </a:solidFill>
              </a:rPr>
              <a:t> between the 2 datasets!</a:t>
            </a:r>
            <a:endParaRPr sz="21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Team Members</a:t>
            </a:r>
            <a:endParaRPr/>
          </a:p>
        </p:txBody>
      </p:sp>
      <p:sp>
        <p:nvSpPr>
          <p:cNvPr id="148" name="Google Shape;148;p2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74650" lvl="0" marL="457200" rtl="0" algn="l">
              <a:spcBef>
                <a:spcPts val="0"/>
              </a:spcBef>
              <a:spcAft>
                <a:spcPts val="0"/>
              </a:spcAft>
              <a:buSzPts val="2300"/>
              <a:buChar char="❏"/>
            </a:pPr>
            <a:r>
              <a:rPr lang="en" sz="2300"/>
              <a:t>Maaly Nassar, Elsevier, Cambridge, UK (Team Leader)</a:t>
            </a:r>
            <a:endParaRPr sz="2300"/>
          </a:p>
          <a:p>
            <a:pPr indent="-374650" lvl="0" marL="457200" rtl="0" algn="l">
              <a:spcBef>
                <a:spcPts val="0"/>
              </a:spcBef>
              <a:spcAft>
                <a:spcPts val="0"/>
              </a:spcAft>
              <a:buSzPts val="2300"/>
              <a:buChar char="❏"/>
            </a:pPr>
            <a:r>
              <a:rPr lang="en" sz="2300"/>
              <a:t>Parul Sharma, Emory University, Atlanta-GA, USA</a:t>
            </a:r>
            <a:endParaRPr sz="2300"/>
          </a:p>
          <a:p>
            <a:pPr indent="-374650" lvl="0" marL="457200" rtl="0" algn="l">
              <a:spcBef>
                <a:spcPts val="0"/>
              </a:spcBef>
              <a:spcAft>
                <a:spcPts val="0"/>
              </a:spcAft>
              <a:buSzPts val="2300"/>
              <a:buChar char="❏"/>
            </a:pPr>
            <a:r>
              <a:rPr lang="en" sz="2300"/>
              <a:t>Dae-young Kim, Children's National Hospital, Washington D.C., USA</a:t>
            </a:r>
            <a:endParaRPr sz="2300"/>
          </a:p>
          <a:p>
            <a:pPr indent="-374650" lvl="0" marL="457200" rtl="0" algn="l">
              <a:spcBef>
                <a:spcPts val="0"/>
              </a:spcBef>
              <a:spcAft>
                <a:spcPts val="0"/>
              </a:spcAft>
              <a:buSzPts val="2300"/>
              <a:buChar char="❏"/>
            </a:pPr>
            <a:r>
              <a:rPr lang="en" sz="2300"/>
              <a:t>Madeline Galac, NIAID BCBB, Washington DC, USA</a:t>
            </a:r>
            <a:endParaRPr sz="2300"/>
          </a:p>
          <a:p>
            <a:pPr indent="-374650" lvl="0" marL="457200" rtl="0" algn="l">
              <a:spcBef>
                <a:spcPts val="0"/>
              </a:spcBef>
              <a:spcAft>
                <a:spcPts val="0"/>
              </a:spcAft>
              <a:buSzPts val="2300"/>
              <a:buChar char="❏"/>
            </a:pPr>
            <a:r>
              <a:rPr lang="en" sz="2300"/>
              <a:t>Brendan Jeffrey, NIAID BCBB, Corvallis, OR, USA</a:t>
            </a:r>
            <a:endParaRPr sz="23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4"/>
          <p:cNvSpPr txBox="1"/>
          <p:nvPr>
            <p:ph type="title"/>
          </p:nvPr>
        </p:nvSpPr>
        <p:spPr>
          <a:xfrm>
            <a:off x="584475" y="240724"/>
            <a:ext cx="7886700" cy="830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Final training set:</a:t>
            </a:r>
            <a:endParaRPr/>
          </a:p>
        </p:txBody>
      </p:sp>
      <p:sp>
        <p:nvSpPr>
          <p:cNvPr id="381" name="Google Shape;381;p44"/>
          <p:cNvSpPr txBox="1"/>
          <p:nvPr>
            <p:ph idx="1" type="body"/>
          </p:nvPr>
        </p:nvSpPr>
        <p:spPr>
          <a:xfrm>
            <a:off x="397100" y="1247750"/>
            <a:ext cx="5134200" cy="1502100"/>
          </a:xfrm>
          <a:prstGeom prst="rect">
            <a:avLst/>
          </a:prstGeom>
        </p:spPr>
        <p:txBody>
          <a:bodyPr anchorCtr="0" anchor="t" bIns="34275" lIns="68575" spcFirstLastPara="1" rIns="68575" wrap="square" tIns="34275">
            <a:normAutofit/>
          </a:bodyPr>
          <a:lstStyle/>
          <a:p>
            <a:pPr indent="0" lvl="0" marL="0" rtl="0" algn="l">
              <a:lnSpc>
                <a:spcPct val="100000"/>
              </a:lnSpc>
              <a:spcBef>
                <a:spcPts val="0"/>
              </a:spcBef>
              <a:spcAft>
                <a:spcPts val="0"/>
              </a:spcAft>
              <a:buNone/>
            </a:pPr>
            <a:r>
              <a:rPr lang="en" sz="1800">
                <a:latin typeface="Lato"/>
                <a:ea typeface="Lato"/>
                <a:cs typeface="Lato"/>
                <a:sym typeface="Lato"/>
              </a:rPr>
              <a:t>180 </a:t>
            </a:r>
            <a:r>
              <a:rPr lang="en" sz="1800">
                <a:solidFill>
                  <a:srgbClr val="F15A22"/>
                </a:solidFill>
                <a:latin typeface="Lato"/>
                <a:ea typeface="Lato"/>
                <a:cs typeface="Lato"/>
                <a:sym typeface="Lato"/>
              </a:rPr>
              <a:t>AMR genes</a:t>
            </a:r>
            <a:r>
              <a:rPr lang="en" sz="1800">
                <a:latin typeface="Lato"/>
                <a:ea typeface="Lato"/>
                <a:cs typeface="Lato"/>
                <a:sym typeface="Lato"/>
              </a:rPr>
              <a:t> and 118,199 </a:t>
            </a:r>
            <a:r>
              <a:rPr lang="en" sz="1800">
                <a:solidFill>
                  <a:srgbClr val="F15A22"/>
                </a:solidFill>
                <a:latin typeface="Lato"/>
                <a:ea typeface="Lato"/>
                <a:cs typeface="Lato"/>
                <a:sym typeface="Lato"/>
              </a:rPr>
              <a:t>non-AMR genes</a:t>
            </a:r>
            <a:endParaRPr sz="1800">
              <a:solidFill>
                <a:srgbClr val="F15A22"/>
              </a:solidFill>
              <a:latin typeface="Lato"/>
              <a:ea typeface="Lato"/>
              <a:cs typeface="Lato"/>
              <a:sym typeface="Lato"/>
            </a:endParaRPr>
          </a:p>
          <a:p>
            <a:pPr indent="-215900" lvl="0" marL="215900" rtl="0" algn="l">
              <a:lnSpc>
                <a:spcPct val="100000"/>
              </a:lnSpc>
              <a:spcBef>
                <a:spcPts val="0"/>
              </a:spcBef>
              <a:spcAft>
                <a:spcPts val="0"/>
              </a:spcAft>
              <a:buClr>
                <a:srgbClr val="1D1C1D"/>
              </a:buClr>
              <a:buSzPts val="1800"/>
              <a:buChar char="•"/>
            </a:pPr>
            <a:r>
              <a:rPr lang="en" sz="1800">
                <a:solidFill>
                  <a:srgbClr val="1D1C1D"/>
                </a:solidFill>
                <a:latin typeface="Lato"/>
                <a:ea typeface="Lato"/>
                <a:cs typeface="Lato"/>
                <a:sym typeface="Lato"/>
              </a:rPr>
              <a:t>20% test; </a:t>
            </a:r>
            <a:endParaRPr sz="1800">
              <a:solidFill>
                <a:srgbClr val="1D1C1D"/>
              </a:solidFill>
              <a:latin typeface="Lato"/>
              <a:ea typeface="Lato"/>
              <a:cs typeface="Lato"/>
              <a:sym typeface="Lato"/>
            </a:endParaRPr>
          </a:p>
          <a:p>
            <a:pPr indent="-215900" lvl="0" marL="215900" rtl="0" algn="l">
              <a:lnSpc>
                <a:spcPct val="100000"/>
              </a:lnSpc>
              <a:spcBef>
                <a:spcPts val="0"/>
              </a:spcBef>
              <a:spcAft>
                <a:spcPts val="0"/>
              </a:spcAft>
              <a:buClr>
                <a:srgbClr val="1D1C1D"/>
              </a:buClr>
              <a:buSzPts val="1800"/>
              <a:buChar char="•"/>
            </a:pPr>
            <a:r>
              <a:rPr lang="en" sz="1800">
                <a:solidFill>
                  <a:srgbClr val="1D1C1D"/>
                </a:solidFill>
                <a:latin typeface="Lato"/>
                <a:ea typeface="Lato"/>
                <a:cs typeface="Lato"/>
                <a:sym typeface="Lato"/>
              </a:rPr>
              <a:t>80% train out of which 20% validation</a:t>
            </a:r>
            <a:endParaRPr/>
          </a:p>
        </p:txBody>
      </p:sp>
      <p:pic>
        <p:nvPicPr>
          <p:cNvPr id="382" name="Google Shape;382;p44" title="Points scored"/>
          <p:cNvPicPr preferRelativeResize="0"/>
          <p:nvPr/>
        </p:nvPicPr>
        <p:blipFill>
          <a:blip r:embed="rId3">
            <a:alphaModFix/>
          </a:blip>
          <a:stretch>
            <a:fillRect/>
          </a:stretch>
        </p:blipFill>
        <p:spPr>
          <a:xfrm>
            <a:off x="4449200" y="1957288"/>
            <a:ext cx="4770426" cy="2949725"/>
          </a:xfrm>
          <a:prstGeom prst="rect">
            <a:avLst/>
          </a:prstGeom>
          <a:noFill/>
          <a:ln>
            <a:noFill/>
          </a:ln>
        </p:spPr>
      </p:pic>
      <p:pic>
        <p:nvPicPr>
          <p:cNvPr id="383" name="Google Shape;383;p44"/>
          <p:cNvPicPr preferRelativeResize="0"/>
          <p:nvPr/>
        </p:nvPicPr>
        <p:blipFill>
          <a:blip r:embed="rId4">
            <a:alphaModFix/>
          </a:blip>
          <a:stretch>
            <a:fillRect/>
          </a:stretch>
        </p:blipFill>
        <p:spPr>
          <a:xfrm>
            <a:off x="174950" y="2641050"/>
            <a:ext cx="3956851" cy="19661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7" name="Shape 387"/>
        <p:cNvGrpSpPr/>
        <p:nvPr/>
      </p:nvGrpSpPr>
      <p:grpSpPr>
        <a:xfrm>
          <a:off x="0" y="0"/>
          <a:ext cx="0" cy="0"/>
          <a:chOff x="0" y="0"/>
          <a:chExt cx="0" cy="0"/>
        </a:xfrm>
      </p:grpSpPr>
      <p:sp>
        <p:nvSpPr>
          <p:cNvPr id="388" name="Google Shape;388;p45"/>
          <p:cNvSpPr txBox="1"/>
          <p:nvPr>
            <p:ph type="title"/>
          </p:nvPr>
        </p:nvSpPr>
        <p:spPr>
          <a:xfrm>
            <a:off x="417399" y="482600"/>
            <a:ext cx="8408194" cy="558627"/>
          </a:xfrm>
          <a:prstGeom prst="rect">
            <a:avLst/>
          </a:prstGeom>
          <a:solidFill>
            <a:srgbClr val="D8F2CF"/>
          </a:solid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Play"/>
              <a:buNone/>
            </a:pPr>
            <a:r>
              <a:rPr lang="en" sz="2100">
                <a:latin typeface="Play"/>
                <a:ea typeface="Play"/>
                <a:cs typeface="Play"/>
                <a:sym typeface="Play"/>
              </a:rPr>
              <a:t>Project </a:t>
            </a:r>
            <a:r>
              <a:rPr lang="en" sz="2100"/>
              <a:t>Deliverables: </a:t>
            </a:r>
            <a:r>
              <a:rPr b="1" lang="en" sz="2100"/>
              <a:t>Fine-tuned AMR detection transformers Model (Rostlab/prot_bert)</a:t>
            </a:r>
            <a:endParaRPr b="1" sz="2100">
              <a:latin typeface="Play"/>
              <a:ea typeface="Play"/>
              <a:cs typeface="Play"/>
              <a:sym typeface="Play"/>
            </a:endParaRPr>
          </a:p>
        </p:txBody>
      </p:sp>
      <p:pic>
        <p:nvPicPr>
          <p:cNvPr id="389" name="Google Shape;389;p45"/>
          <p:cNvPicPr preferRelativeResize="0"/>
          <p:nvPr/>
        </p:nvPicPr>
        <p:blipFill>
          <a:blip r:embed="rId3">
            <a:alphaModFix/>
          </a:blip>
          <a:stretch>
            <a:fillRect/>
          </a:stretch>
        </p:blipFill>
        <p:spPr>
          <a:xfrm>
            <a:off x="417401" y="1367375"/>
            <a:ext cx="4079149" cy="3352049"/>
          </a:xfrm>
          <a:prstGeom prst="rect">
            <a:avLst/>
          </a:prstGeom>
          <a:noFill/>
          <a:ln>
            <a:noFill/>
          </a:ln>
          <a:effectLst>
            <a:outerShdw blurRad="57150" rotWithShape="0" algn="bl" dir="5400000" dist="19050">
              <a:srgbClr val="000000">
                <a:alpha val="50000"/>
              </a:srgbClr>
            </a:outerShdw>
          </a:effectLst>
        </p:spPr>
      </p:pic>
      <p:pic>
        <p:nvPicPr>
          <p:cNvPr id="390" name="Google Shape;390;p45"/>
          <p:cNvPicPr preferRelativeResize="0"/>
          <p:nvPr/>
        </p:nvPicPr>
        <p:blipFill>
          <a:blip r:embed="rId4">
            <a:alphaModFix/>
          </a:blip>
          <a:stretch>
            <a:fillRect/>
          </a:stretch>
        </p:blipFill>
        <p:spPr>
          <a:xfrm>
            <a:off x="5246600" y="3202261"/>
            <a:ext cx="3394274" cy="1760413"/>
          </a:xfrm>
          <a:prstGeom prst="rect">
            <a:avLst/>
          </a:prstGeom>
          <a:noFill/>
          <a:ln>
            <a:noFill/>
          </a:ln>
          <a:effectLst>
            <a:outerShdw blurRad="57150" rotWithShape="0" algn="bl" dir="5400000" dist="19050">
              <a:srgbClr val="000000">
                <a:alpha val="50000"/>
              </a:srgbClr>
            </a:outerShdw>
          </a:effectLst>
        </p:spPr>
      </p:pic>
      <p:pic>
        <p:nvPicPr>
          <p:cNvPr id="391" name="Google Shape;391;p45"/>
          <p:cNvPicPr preferRelativeResize="0"/>
          <p:nvPr/>
        </p:nvPicPr>
        <p:blipFill>
          <a:blip r:embed="rId5">
            <a:alphaModFix/>
          </a:blip>
          <a:stretch>
            <a:fillRect/>
          </a:stretch>
        </p:blipFill>
        <p:spPr>
          <a:xfrm>
            <a:off x="5246612" y="1308263"/>
            <a:ext cx="3394251" cy="17505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5" name="Shape 395"/>
        <p:cNvGrpSpPr/>
        <p:nvPr/>
      </p:nvGrpSpPr>
      <p:grpSpPr>
        <a:xfrm>
          <a:off x="0" y="0"/>
          <a:ext cx="0" cy="0"/>
          <a:chOff x="0" y="0"/>
          <a:chExt cx="0" cy="0"/>
        </a:xfrm>
      </p:grpSpPr>
      <p:sp>
        <p:nvSpPr>
          <p:cNvPr id="396" name="Google Shape;396;p46"/>
          <p:cNvSpPr txBox="1"/>
          <p:nvPr>
            <p:ph type="title"/>
          </p:nvPr>
        </p:nvSpPr>
        <p:spPr>
          <a:xfrm>
            <a:off x="417399" y="482600"/>
            <a:ext cx="8408194" cy="558627"/>
          </a:xfrm>
          <a:prstGeom prst="rect">
            <a:avLst/>
          </a:prstGeom>
          <a:solidFill>
            <a:srgbClr val="D8F2CF"/>
          </a:solid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1800"/>
              <a:buFont typeface="Play"/>
              <a:buNone/>
            </a:pPr>
            <a:r>
              <a:rPr b="1" lang="en" sz="1800"/>
              <a:t>Next Steps: Fine-tuning AMR and SR ML models on microbial sequences</a:t>
            </a:r>
            <a:endParaRPr sz="1800">
              <a:latin typeface="Play"/>
              <a:ea typeface="Play"/>
              <a:cs typeface="Play"/>
              <a:sym typeface="Play"/>
            </a:endParaRPr>
          </a:p>
        </p:txBody>
      </p:sp>
      <p:sp>
        <p:nvSpPr>
          <p:cNvPr id="397" name="Google Shape;397;p46"/>
          <p:cNvSpPr/>
          <p:nvPr/>
        </p:nvSpPr>
        <p:spPr>
          <a:xfrm rot="-5400000">
            <a:off x="5643299" y="1760484"/>
            <a:ext cx="3816701" cy="2547884"/>
          </a:xfrm>
          <a:prstGeom prst="roundRect">
            <a:avLst>
              <a:gd fmla="val 16667" name="adj"/>
            </a:avLst>
          </a:prstGeom>
          <a:solidFill>
            <a:srgbClr val="D8D8D8"/>
          </a:soli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398" name="Google Shape;398;p46"/>
          <p:cNvSpPr/>
          <p:nvPr/>
        </p:nvSpPr>
        <p:spPr>
          <a:xfrm rot="-5400000">
            <a:off x="-758436" y="2382381"/>
            <a:ext cx="3816701" cy="1375159"/>
          </a:xfrm>
          <a:prstGeom prst="roundRect">
            <a:avLst>
              <a:gd fmla="val 16667" name="adj"/>
            </a:avLst>
          </a:prstGeom>
          <a:solidFill>
            <a:srgbClr val="D8D8D8"/>
          </a:soli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400">
              <a:solidFill>
                <a:srgbClr val="A5A5A5"/>
              </a:solidFill>
              <a:latin typeface="Arial"/>
              <a:ea typeface="Arial"/>
              <a:cs typeface="Arial"/>
              <a:sym typeface="Arial"/>
            </a:endParaRPr>
          </a:p>
        </p:txBody>
      </p:sp>
      <p:pic>
        <p:nvPicPr>
          <p:cNvPr descr="Document with solid fill" id="399" name="Google Shape;399;p46"/>
          <p:cNvPicPr preferRelativeResize="0"/>
          <p:nvPr/>
        </p:nvPicPr>
        <p:blipFill rotWithShape="1">
          <a:blip r:embed="rId3">
            <a:alphaModFix/>
          </a:blip>
          <a:srcRect b="0" l="0" r="0" t="0"/>
          <a:stretch/>
        </p:blipFill>
        <p:spPr>
          <a:xfrm>
            <a:off x="577493" y="1304473"/>
            <a:ext cx="1179293" cy="1179293"/>
          </a:xfrm>
          <a:prstGeom prst="rect">
            <a:avLst/>
          </a:prstGeom>
          <a:noFill/>
          <a:ln>
            <a:noFill/>
          </a:ln>
        </p:spPr>
      </p:pic>
      <p:pic>
        <p:nvPicPr>
          <p:cNvPr id="400" name="Google Shape;400;p46"/>
          <p:cNvPicPr preferRelativeResize="0"/>
          <p:nvPr/>
        </p:nvPicPr>
        <p:blipFill rotWithShape="1">
          <a:blip r:embed="rId4">
            <a:alphaModFix/>
          </a:blip>
          <a:srcRect b="0" l="0" r="0" t="0"/>
          <a:stretch/>
        </p:blipFill>
        <p:spPr>
          <a:xfrm>
            <a:off x="557594" y="2613509"/>
            <a:ext cx="1179293" cy="263337"/>
          </a:xfrm>
          <a:prstGeom prst="rect">
            <a:avLst/>
          </a:prstGeom>
          <a:solidFill>
            <a:srgbClr val="D8D8D8"/>
          </a:solidFill>
          <a:ln cap="flat" cmpd="sng" w="9525">
            <a:solidFill>
              <a:srgbClr val="D8D8D8"/>
            </a:solidFill>
            <a:prstDash val="solid"/>
            <a:round/>
            <a:headEnd len="sm" w="sm" type="none"/>
            <a:tailEnd len="sm" w="sm" type="none"/>
          </a:ln>
        </p:spPr>
      </p:pic>
      <p:cxnSp>
        <p:nvCxnSpPr>
          <p:cNvPr id="401" name="Google Shape;401;p46"/>
          <p:cNvCxnSpPr/>
          <p:nvPr/>
        </p:nvCxnSpPr>
        <p:spPr>
          <a:xfrm>
            <a:off x="2015701" y="3041828"/>
            <a:ext cx="841961" cy="2490"/>
          </a:xfrm>
          <a:prstGeom prst="straightConnector1">
            <a:avLst/>
          </a:prstGeom>
          <a:noFill/>
          <a:ln cap="flat" cmpd="sng" w="76200">
            <a:solidFill>
              <a:srgbClr val="D8D8D8"/>
            </a:solidFill>
            <a:prstDash val="solid"/>
            <a:miter lim="800000"/>
            <a:headEnd len="sm" w="sm" type="none"/>
            <a:tailEnd len="med" w="med" type="triangle"/>
          </a:ln>
        </p:spPr>
      </p:cxnSp>
      <p:grpSp>
        <p:nvGrpSpPr>
          <p:cNvPr id="402" name="Google Shape;402;p46"/>
          <p:cNvGrpSpPr/>
          <p:nvPr/>
        </p:nvGrpSpPr>
        <p:grpSpPr>
          <a:xfrm>
            <a:off x="2787835" y="2275238"/>
            <a:ext cx="1271133" cy="1271133"/>
            <a:chOff x="5552394" y="3145894"/>
            <a:chExt cx="1219200" cy="1219200"/>
          </a:xfrm>
        </p:grpSpPr>
        <p:pic>
          <p:nvPicPr>
            <p:cNvPr descr="Document with solid fill" id="403" name="Google Shape;403;p46"/>
            <p:cNvPicPr preferRelativeResize="0"/>
            <p:nvPr/>
          </p:nvPicPr>
          <p:blipFill rotWithShape="1">
            <a:blip r:embed="rId5">
              <a:alphaModFix/>
            </a:blip>
            <a:srcRect b="0" l="0" r="0" t="0"/>
            <a:stretch/>
          </p:blipFill>
          <p:spPr>
            <a:xfrm>
              <a:off x="5552394" y="3145894"/>
              <a:ext cx="1219200" cy="1219200"/>
            </a:xfrm>
            <a:prstGeom prst="rect">
              <a:avLst/>
            </a:prstGeom>
            <a:noFill/>
            <a:ln>
              <a:noFill/>
            </a:ln>
          </p:spPr>
        </p:pic>
        <p:sp>
          <p:nvSpPr>
            <p:cNvPr id="404" name="Google Shape;404;p46"/>
            <p:cNvSpPr/>
            <p:nvPr/>
          </p:nvSpPr>
          <p:spPr>
            <a:xfrm>
              <a:off x="6261310" y="3673978"/>
              <a:ext cx="108011" cy="107045"/>
            </a:xfrm>
            <a:prstGeom prst="rect">
              <a:avLst/>
            </a:prstGeom>
            <a:solidFill>
              <a:srgbClr val="D8D8D8"/>
            </a:soli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400">
                <a:solidFill>
                  <a:srgbClr val="A5A5A5"/>
                </a:solidFill>
                <a:latin typeface="Arial"/>
                <a:ea typeface="Arial"/>
                <a:cs typeface="Arial"/>
                <a:sym typeface="Arial"/>
              </a:endParaRPr>
            </a:p>
          </p:txBody>
        </p:sp>
        <p:sp>
          <p:nvSpPr>
            <p:cNvPr id="405" name="Google Shape;405;p46"/>
            <p:cNvSpPr/>
            <p:nvPr/>
          </p:nvSpPr>
          <p:spPr>
            <a:xfrm>
              <a:off x="6092269" y="3797106"/>
              <a:ext cx="108011" cy="107045"/>
            </a:xfrm>
            <a:prstGeom prst="rect">
              <a:avLst/>
            </a:prstGeom>
            <a:solidFill>
              <a:srgbClr val="D8D8D8"/>
            </a:soli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400">
                <a:solidFill>
                  <a:srgbClr val="A5A5A5"/>
                </a:solidFill>
                <a:latin typeface="Arial"/>
                <a:ea typeface="Arial"/>
                <a:cs typeface="Arial"/>
                <a:sym typeface="Arial"/>
              </a:endParaRPr>
            </a:p>
          </p:txBody>
        </p:sp>
        <p:sp>
          <p:nvSpPr>
            <p:cNvPr id="406" name="Google Shape;406;p46"/>
            <p:cNvSpPr/>
            <p:nvPr/>
          </p:nvSpPr>
          <p:spPr>
            <a:xfrm>
              <a:off x="5934266" y="3572004"/>
              <a:ext cx="108011" cy="107045"/>
            </a:xfrm>
            <a:prstGeom prst="rect">
              <a:avLst/>
            </a:prstGeom>
            <a:solidFill>
              <a:srgbClr val="D8D8D8"/>
            </a:soli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400">
                <a:solidFill>
                  <a:srgbClr val="A5A5A5"/>
                </a:solidFill>
                <a:latin typeface="Arial"/>
                <a:ea typeface="Arial"/>
                <a:cs typeface="Arial"/>
                <a:sym typeface="Arial"/>
              </a:endParaRPr>
            </a:p>
          </p:txBody>
        </p:sp>
        <p:sp>
          <p:nvSpPr>
            <p:cNvPr id="407" name="Google Shape;407;p46"/>
            <p:cNvSpPr/>
            <p:nvPr/>
          </p:nvSpPr>
          <p:spPr>
            <a:xfrm>
              <a:off x="5959218" y="3998114"/>
              <a:ext cx="108011" cy="107045"/>
            </a:xfrm>
            <a:prstGeom prst="rect">
              <a:avLst/>
            </a:prstGeom>
            <a:solidFill>
              <a:srgbClr val="D8D8D8"/>
            </a:soli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400">
                <a:solidFill>
                  <a:srgbClr val="A5A5A5"/>
                </a:solidFill>
                <a:latin typeface="Arial"/>
                <a:ea typeface="Arial"/>
                <a:cs typeface="Arial"/>
                <a:sym typeface="Arial"/>
              </a:endParaRPr>
            </a:p>
          </p:txBody>
        </p:sp>
        <p:sp>
          <p:nvSpPr>
            <p:cNvPr id="408" name="Google Shape;408;p46"/>
            <p:cNvSpPr/>
            <p:nvPr/>
          </p:nvSpPr>
          <p:spPr>
            <a:xfrm>
              <a:off x="6260387" y="3998114"/>
              <a:ext cx="108011" cy="107045"/>
            </a:xfrm>
            <a:prstGeom prst="rect">
              <a:avLst/>
            </a:prstGeom>
            <a:solidFill>
              <a:srgbClr val="D8D8D8"/>
            </a:soli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400">
                <a:solidFill>
                  <a:srgbClr val="A5A5A5"/>
                </a:solidFill>
                <a:latin typeface="Arial"/>
                <a:ea typeface="Arial"/>
                <a:cs typeface="Arial"/>
                <a:sym typeface="Arial"/>
              </a:endParaRPr>
            </a:p>
          </p:txBody>
        </p:sp>
      </p:grpSp>
      <p:pic>
        <p:nvPicPr>
          <p:cNvPr id="409" name="Google Shape;409;p46"/>
          <p:cNvPicPr preferRelativeResize="0"/>
          <p:nvPr/>
        </p:nvPicPr>
        <p:blipFill rotWithShape="1">
          <a:blip r:embed="rId6">
            <a:alphaModFix/>
          </a:blip>
          <a:srcRect b="0" l="0" r="0" t="0"/>
          <a:stretch/>
        </p:blipFill>
        <p:spPr>
          <a:xfrm>
            <a:off x="735748" y="3210065"/>
            <a:ext cx="749492" cy="280632"/>
          </a:xfrm>
          <a:prstGeom prst="rect">
            <a:avLst/>
          </a:prstGeom>
          <a:solidFill>
            <a:srgbClr val="D8D8D8"/>
          </a:solidFill>
          <a:ln cap="flat" cmpd="sng" w="9525">
            <a:solidFill>
              <a:srgbClr val="D8D8D8"/>
            </a:solidFill>
            <a:prstDash val="solid"/>
            <a:round/>
            <a:headEnd len="sm" w="sm" type="none"/>
            <a:tailEnd len="sm" w="sm" type="none"/>
          </a:ln>
        </p:spPr>
      </p:pic>
      <p:sp>
        <p:nvSpPr>
          <p:cNvPr id="410" name="Google Shape;410;p46"/>
          <p:cNvSpPr txBox="1"/>
          <p:nvPr/>
        </p:nvSpPr>
        <p:spPr>
          <a:xfrm>
            <a:off x="450489" y="3741925"/>
            <a:ext cx="1406442" cy="1050149"/>
          </a:xfrm>
          <a:prstGeom prst="rect">
            <a:avLst/>
          </a:prstGeom>
          <a:solidFill>
            <a:srgbClr val="D8D8D8"/>
          </a:solidFill>
          <a:ln cap="flat" cmpd="sng" w="9525">
            <a:solidFill>
              <a:srgbClr val="D8D8D8"/>
            </a:solidFill>
            <a:prstDash val="solid"/>
            <a:round/>
            <a:headEnd len="sm" w="sm" type="none"/>
            <a:tailEnd len="sm" w="sm" type="none"/>
          </a:ln>
        </p:spPr>
        <p:txBody>
          <a:bodyPr anchorCtr="0" anchor="t" bIns="45725" lIns="91425" spcFirstLastPara="1" rIns="91425" wrap="square" tIns="45725">
            <a:noAutofit/>
          </a:bodyPr>
          <a:lstStyle/>
          <a:p>
            <a:pPr indent="0" lvl="0" marL="0" marR="0" rtl="0" algn="ctr">
              <a:spcBef>
                <a:spcPts val="0"/>
              </a:spcBef>
              <a:spcAft>
                <a:spcPts val="0"/>
              </a:spcAft>
              <a:buNone/>
            </a:pPr>
            <a:r>
              <a:rPr b="1" i="0" lang="en" sz="1200">
                <a:solidFill>
                  <a:srgbClr val="A5A5A5"/>
                </a:solidFill>
                <a:latin typeface="Calibri"/>
                <a:ea typeface="Calibri"/>
                <a:cs typeface="Calibri"/>
                <a:sym typeface="Calibri"/>
              </a:rPr>
              <a:t>Self-resistance gene related literature (150 abstracts / 50 OA full texts)</a:t>
            </a:r>
            <a:endParaRPr sz="1100"/>
          </a:p>
        </p:txBody>
      </p:sp>
      <p:sp>
        <p:nvSpPr>
          <p:cNvPr id="411" name="Google Shape;411;p46"/>
          <p:cNvSpPr txBox="1"/>
          <p:nvPr/>
        </p:nvSpPr>
        <p:spPr>
          <a:xfrm>
            <a:off x="1837828" y="2336109"/>
            <a:ext cx="1132614" cy="553998"/>
          </a:xfrm>
          <a:prstGeom prst="rect">
            <a:avLst/>
          </a:prstGeom>
          <a:noFill/>
          <a:ln cap="flat" cmpd="sng" w="9525">
            <a:solidFill>
              <a:srgbClr val="D8D8D8"/>
            </a:solidFill>
            <a:prstDash val="solid"/>
            <a:round/>
            <a:headEnd len="sm" w="sm" type="none"/>
            <a:tailEnd len="sm" w="sm" type="none"/>
          </a:ln>
        </p:spPr>
        <p:txBody>
          <a:bodyPr anchorCtr="0" anchor="t" bIns="34275" lIns="68575" spcFirstLastPara="1" rIns="68575" wrap="square" tIns="34275">
            <a:spAutoFit/>
          </a:bodyPr>
          <a:lstStyle/>
          <a:p>
            <a:pPr indent="0" lvl="0" marL="0" marR="0" rtl="0" algn="ctr">
              <a:spcBef>
                <a:spcPts val="0"/>
              </a:spcBef>
              <a:spcAft>
                <a:spcPts val="0"/>
              </a:spcAft>
              <a:buNone/>
            </a:pPr>
            <a:r>
              <a:rPr lang="en" sz="1100" u="sng">
                <a:solidFill>
                  <a:schemeClr val="hlink"/>
                </a:solidFill>
                <a:latin typeface="Arial"/>
                <a:ea typeface="Arial"/>
                <a:cs typeface="Arial"/>
                <a:sym typeface="Arial"/>
                <a:hlinkClick r:id="rId7"/>
              </a:rPr>
              <a:t>EMERALD BGCs pipeline </a:t>
            </a:r>
            <a:r>
              <a:rPr lang="en" sz="1100">
                <a:solidFill>
                  <a:srgbClr val="A5A5A5"/>
                </a:solidFill>
                <a:latin typeface="Arial"/>
                <a:ea typeface="Arial"/>
                <a:cs typeface="Arial"/>
                <a:sym typeface="Arial"/>
              </a:rPr>
              <a:t>(NER transformers)</a:t>
            </a:r>
            <a:endParaRPr sz="1100"/>
          </a:p>
        </p:txBody>
      </p:sp>
      <p:cxnSp>
        <p:nvCxnSpPr>
          <p:cNvPr id="412" name="Google Shape;412;p46"/>
          <p:cNvCxnSpPr/>
          <p:nvPr/>
        </p:nvCxnSpPr>
        <p:spPr>
          <a:xfrm>
            <a:off x="4016818" y="3038194"/>
            <a:ext cx="691785" cy="0"/>
          </a:xfrm>
          <a:prstGeom prst="straightConnector1">
            <a:avLst/>
          </a:prstGeom>
          <a:noFill/>
          <a:ln cap="flat" cmpd="sng" w="76200">
            <a:solidFill>
              <a:srgbClr val="D8D8D8"/>
            </a:solidFill>
            <a:prstDash val="solid"/>
            <a:miter lim="800000"/>
            <a:headEnd len="sm" w="sm" type="none"/>
            <a:tailEnd len="med" w="med" type="triangle"/>
          </a:ln>
        </p:spPr>
      </p:cxnSp>
      <p:sp>
        <p:nvSpPr>
          <p:cNvPr id="413" name="Google Shape;413;p46"/>
          <p:cNvSpPr txBox="1"/>
          <p:nvPr/>
        </p:nvSpPr>
        <p:spPr>
          <a:xfrm>
            <a:off x="3842888" y="2197657"/>
            <a:ext cx="993359" cy="761747"/>
          </a:xfrm>
          <a:prstGeom prst="rect">
            <a:avLst/>
          </a:prstGeom>
          <a:noFill/>
          <a:ln cap="flat" cmpd="sng" w="9525">
            <a:solidFill>
              <a:srgbClr val="D8D8D8"/>
            </a:solidFill>
            <a:prstDash val="solid"/>
            <a:round/>
            <a:headEnd len="sm" w="sm" type="none"/>
            <a:tailEnd len="sm" w="sm" type="none"/>
          </a:ln>
        </p:spPr>
        <p:txBody>
          <a:bodyPr anchorCtr="0" anchor="t" bIns="34275" lIns="68575" spcFirstLastPara="1" rIns="68575" wrap="square" tIns="34275">
            <a:spAutoFit/>
          </a:bodyPr>
          <a:lstStyle/>
          <a:p>
            <a:pPr indent="0" lvl="0" marL="0" marR="0" rtl="0" algn="ctr">
              <a:spcBef>
                <a:spcPts val="0"/>
              </a:spcBef>
              <a:spcAft>
                <a:spcPts val="0"/>
              </a:spcAft>
              <a:buNone/>
            </a:pPr>
            <a:r>
              <a:rPr lang="en" sz="900">
                <a:solidFill>
                  <a:srgbClr val="A5A5A5"/>
                </a:solidFill>
                <a:latin typeface="Arial"/>
                <a:ea typeface="Arial"/>
                <a:cs typeface="Arial"/>
                <a:sym typeface="Arial"/>
              </a:rPr>
              <a:t>Few-shot prompting with llama-3.1-7B-instruct (</a:t>
            </a:r>
            <a:r>
              <a:rPr b="1" lang="en" sz="900">
                <a:solidFill>
                  <a:srgbClr val="A5A5A5"/>
                </a:solidFill>
                <a:latin typeface="Arial"/>
                <a:ea typeface="Arial"/>
                <a:cs typeface="Arial"/>
                <a:sym typeface="Arial"/>
              </a:rPr>
              <a:t>task</a:t>
            </a:r>
            <a:r>
              <a:rPr lang="en" sz="900">
                <a:solidFill>
                  <a:srgbClr val="A5A5A5"/>
                </a:solidFill>
                <a:latin typeface="Arial"/>
                <a:ea typeface="Arial"/>
                <a:cs typeface="Arial"/>
                <a:sym typeface="Arial"/>
              </a:rPr>
              <a:t> + 5 </a:t>
            </a:r>
            <a:r>
              <a:rPr b="1" lang="en" sz="900">
                <a:solidFill>
                  <a:srgbClr val="A5A5A5"/>
                </a:solidFill>
                <a:latin typeface="Arial"/>
                <a:ea typeface="Arial"/>
                <a:cs typeface="Arial"/>
                <a:sym typeface="Arial"/>
              </a:rPr>
              <a:t>examples</a:t>
            </a:r>
            <a:r>
              <a:rPr lang="en" sz="900">
                <a:solidFill>
                  <a:srgbClr val="A5A5A5"/>
                </a:solidFill>
                <a:latin typeface="Arial"/>
                <a:ea typeface="Arial"/>
                <a:cs typeface="Arial"/>
                <a:sym typeface="Arial"/>
              </a:rPr>
              <a:t>)</a:t>
            </a:r>
            <a:endParaRPr sz="1100"/>
          </a:p>
        </p:txBody>
      </p:sp>
      <p:grpSp>
        <p:nvGrpSpPr>
          <p:cNvPr id="414" name="Google Shape;414;p46"/>
          <p:cNvGrpSpPr/>
          <p:nvPr/>
        </p:nvGrpSpPr>
        <p:grpSpPr>
          <a:xfrm>
            <a:off x="4646081" y="2209865"/>
            <a:ext cx="1360484" cy="1360484"/>
            <a:chOff x="5552394" y="3145894"/>
            <a:chExt cx="1219200" cy="1219200"/>
          </a:xfrm>
        </p:grpSpPr>
        <p:pic>
          <p:nvPicPr>
            <p:cNvPr descr="Document with solid fill" id="415" name="Google Shape;415;p46"/>
            <p:cNvPicPr preferRelativeResize="0"/>
            <p:nvPr/>
          </p:nvPicPr>
          <p:blipFill rotWithShape="1">
            <a:blip r:embed="rId5">
              <a:alphaModFix/>
            </a:blip>
            <a:srcRect b="0" l="0" r="0" t="0"/>
            <a:stretch/>
          </p:blipFill>
          <p:spPr>
            <a:xfrm>
              <a:off x="5552394" y="3145894"/>
              <a:ext cx="1219200" cy="1219200"/>
            </a:xfrm>
            <a:prstGeom prst="rect">
              <a:avLst/>
            </a:prstGeom>
            <a:noFill/>
            <a:ln>
              <a:noFill/>
            </a:ln>
          </p:spPr>
        </p:pic>
        <p:sp>
          <p:nvSpPr>
            <p:cNvPr id="416" name="Google Shape;416;p46"/>
            <p:cNvSpPr/>
            <p:nvPr/>
          </p:nvSpPr>
          <p:spPr>
            <a:xfrm>
              <a:off x="6261310" y="3673978"/>
              <a:ext cx="108011" cy="107045"/>
            </a:xfrm>
            <a:prstGeom prst="rect">
              <a:avLst/>
            </a:prstGeom>
            <a:solidFill>
              <a:srgbClr val="D8D8D8"/>
            </a:soli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400">
                <a:solidFill>
                  <a:srgbClr val="A5A5A5"/>
                </a:solidFill>
                <a:latin typeface="Arial"/>
                <a:ea typeface="Arial"/>
                <a:cs typeface="Arial"/>
                <a:sym typeface="Arial"/>
              </a:endParaRPr>
            </a:p>
          </p:txBody>
        </p:sp>
        <p:sp>
          <p:nvSpPr>
            <p:cNvPr id="417" name="Google Shape;417;p46"/>
            <p:cNvSpPr/>
            <p:nvPr/>
          </p:nvSpPr>
          <p:spPr>
            <a:xfrm>
              <a:off x="6092269" y="3797106"/>
              <a:ext cx="108011" cy="107045"/>
            </a:xfrm>
            <a:prstGeom prst="rect">
              <a:avLst/>
            </a:prstGeom>
            <a:solidFill>
              <a:srgbClr val="D8D8D8"/>
            </a:soli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400">
                <a:solidFill>
                  <a:srgbClr val="A5A5A5"/>
                </a:solidFill>
                <a:latin typeface="Arial"/>
                <a:ea typeface="Arial"/>
                <a:cs typeface="Arial"/>
                <a:sym typeface="Arial"/>
              </a:endParaRPr>
            </a:p>
          </p:txBody>
        </p:sp>
        <p:sp>
          <p:nvSpPr>
            <p:cNvPr id="418" name="Google Shape;418;p46"/>
            <p:cNvSpPr/>
            <p:nvPr/>
          </p:nvSpPr>
          <p:spPr>
            <a:xfrm>
              <a:off x="5934266" y="3572004"/>
              <a:ext cx="108011" cy="107045"/>
            </a:xfrm>
            <a:prstGeom prst="rect">
              <a:avLst/>
            </a:prstGeom>
            <a:solidFill>
              <a:srgbClr val="D8D8D8"/>
            </a:soli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400">
                <a:solidFill>
                  <a:srgbClr val="A5A5A5"/>
                </a:solidFill>
                <a:latin typeface="Arial"/>
                <a:ea typeface="Arial"/>
                <a:cs typeface="Arial"/>
                <a:sym typeface="Arial"/>
              </a:endParaRPr>
            </a:p>
          </p:txBody>
        </p:sp>
        <p:sp>
          <p:nvSpPr>
            <p:cNvPr id="419" name="Google Shape;419;p46"/>
            <p:cNvSpPr/>
            <p:nvPr/>
          </p:nvSpPr>
          <p:spPr>
            <a:xfrm>
              <a:off x="5959218" y="3998114"/>
              <a:ext cx="108011" cy="107045"/>
            </a:xfrm>
            <a:prstGeom prst="rect">
              <a:avLst/>
            </a:prstGeom>
            <a:solidFill>
              <a:srgbClr val="D8D8D8"/>
            </a:soli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400">
                <a:solidFill>
                  <a:srgbClr val="A5A5A5"/>
                </a:solidFill>
                <a:latin typeface="Arial"/>
                <a:ea typeface="Arial"/>
                <a:cs typeface="Arial"/>
                <a:sym typeface="Arial"/>
              </a:endParaRPr>
            </a:p>
          </p:txBody>
        </p:sp>
        <p:sp>
          <p:nvSpPr>
            <p:cNvPr id="420" name="Google Shape;420;p46"/>
            <p:cNvSpPr/>
            <p:nvPr/>
          </p:nvSpPr>
          <p:spPr>
            <a:xfrm>
              <a:off x="6260387" y="3998114"/>
              <a:ext cx="108011" cy="107045"/>
            </a:xfrm>
            <a:prstGeom prst="rect">
              <a:avLst/>
            </a:prstGeom>
            <a:solidFill>
              <a:srgbClr val="D8D8D8"/>
            </a:soli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400">
                <a:solidFill>
                  <a:srgbClr val="A5A5A5"/>
                </a:solidFill>
                <a:latin typeface="Arial"/>
                <a:ea typeface="Arial"/>
                <a:cs typeface="Arial"/>
                <a:sym typeface="Arial"/>
              </a:endParaRPr>
            </a:p>
          </p:txBody>
        </p:sp>
      </p:grpSp>
      <p:pic>
        <p:nvPicPr>
          <p:cNvPr id="421" name="Google Shape;421;p46"/>
          <p:cNvPicPr preferRelativeResize="0"/>
          <p:nvPr/>
        </p:nvPicPr>
        <p:blipFill rotWithShape="1">
          <a:blip r:embed="rId8">
            <a:alphaModFix/>
          </a:blip>
          <a:srcRect b="0" l="0" r="31370" t="0"/>
          <a:stretch/>
        </p:blipFill>
        <p:spPr>
          <a:xfrm>
            <a:off x="6455139" y="1270336"/>
            <a:ext cx="2163744" cy="1238230"/>
          </a:xfrm>
          <a:prstGeom prst="rect">
            <a:avLst/>
          </a:prstGeom>
          <a:noFill/>
          <a:ln>
            <a:noFill/>
          </a:ln>
          <a:effectLst>
            <a:outerShdw blurRad="292100" rotWithShape="0" algn="tl" dir="2700000" dist="139700">
              <a:srgbClr val="333333">
                <a:alpha val="64705"/>
              </a:srgbClr>
            </a:outerShdw>
          </a:effectLst>
        </p:spPr>
      </p:pic>
      <p:pic>
        <p:nvPicPr>
          <p:cNvPr id="422" name="Google Shape;422;p46"/>
          <p:cNvPicPr preferRelativeResize="0"/>
          <p:nvPr/>
        </p:nvPicPr>
        <p:blipFill rotWithShape="1">
          <a:blip r:embed="rId9">
            <a:alphaModFix/>
          </a:blip>
          <a:srcRect b="0" l="0" r="0" t="0"/>
          <a:stretch/>
        </p:blipFill>
        <p:spPr>
          <a:xfrm>
            <a:off x="6455139" y="2675085"/>
            <a:ext cx="2150499" cy="1220465"/>
          </a:xfrm>
          <a:prstGeom prst="rect">
            <a:avLst/>
          </a:prstGeom>
          <a:noFill/>
          <a:ln>
            <a:noFill/>
          </a:ln>
          <a:effectLst>
            <a:outerShdw blurRad="292100" rotWithShape="0" algn="tl" dir="2700000" dist="139700">
              <a:srgbClr val="333333">
                <a:alpha val="64705"/>
              </a:srgbClr>
            </a:outerShdw>
          </a:effectLst>
        </p:spPr>
      </p:pic>
      <p:grpSp>
        <p:nvGrpSpPr>
          <p:cNvPr id="423" name="Google Shape;423;p46"/>
          <p:cNvGrpSpPr/>
          <p:nvPr/>
        </p:nvGrpSpPr>
        <p:grpSpPr>
          <a:xfrm>
            <a:off x="8104541" y="4053496"/>
            <a:ext cx="577125" cy="731336"/>
            <a:chOff x="3019804" y="2570510"/>
            <a:chExt cx="812302" cy="1029354"/>
          </a:xfrm>
        </p:grpSpPr>
        <p:pic>
          <p:nvPicPr>
            <p:cNvPr descr="Left Brain with solid fill" id="424" name="Google Shape;424;p46"/>
            <p:cNvPicPr preferRelativeResize="0"/>
            <p:nvPr/>
          </p:nvPicPr>
          <p:blipFill rotWithShape="1">
            <a:blip r:embed="rId10">
              <a:alphaModFix/>
            </a:blip>
            <a:srcRect b="0" l="0" r="0" t="0"/>
            <a:stretch/>
          </p:blipFill>
          <p:spPr>
            <a:xfrm>
              <a:off x="3210188" y="2570510"/>
              <a:ext cx="434938" cy="434938"/>
            </a:xfrm>
            <a:prstGeom prst="rect">
              <a:avLst/>
            </a:prstGeom>
            <a:noFill/>
            <a:ln>
              <a:noFill/>
            </a:ln>
          </p:spPr>
        </p:pic>
        <p:pic>
          <p:nvPicPr>
            <p:cNvPr descr="Robot outline" id="425" name="Google Shape;425;p46"/>
            <p:cNvPicPr preferRelativeResize="0"/>
            <p:nvPr/>
          </p:nvPicPr>
          <p:blipFill rotWithShape="1">
            <a:blip r:embed="rId11">
              <a:alphaModFix/>
            </a:blip>
            <a:srcRect b="0" l="0" r="0" t="0"/>
            <a:stretch/>
          </p:blipFill>
          <p:spPr>
            <a:xfrm>
              <a:off x="3019804" y="2787562"/>
              <a:ext cx="812302" cy="812302"/>
            </a:xfrm>
            <a:prstGeom prst="rect">
              <a:avLst/>
            </a:prstGeom>
            <a:noFill/>
            <a:ln>
              <a:noFill/>
            </a:ln>
          </p:spPr>
        </p:pic>
      </p:grpSp>
      <p:sp>
        <p:nvSpPr>
          <p:cNvPr id="426" name="Google Shape;426;p46"/>
          <p:cNvSpPr txBox="1"/>
          <p:nvPr/>
        </p:nvSpPr>
        <p:spPr>
          <a:xfrm>
            <a:off x="6460878" y="4068569"/>
            <a:ext cx="1668734" cy="76174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900">
                <a:solidFill>
                  <a:schemeClr val="dk1"/>
                </a:solidFill>
                <a:latin typeface="Arial"/>
                <a:ea typeface="Arial"/>
                <a:cs typeface="Arial"/>
                <a:sym typeface="Arial"/>
              </a:rPr>
              <a:t>Identifying LLM-derived SR protein translations in whole genome sequences to generate training datasets for fine-tuning SR ML models</a:t>
            </a:r>
            <a:endParaRPr sz="1100"/>
          </a:p>
        </p:txBody>
      </p:sp>
      <p:cxnSp>
        <p:nvCxnSpPr>
          <p:cNvPr id="427" name="Google Shape;427;p46"/>
          <p:cNvCxnSpPr/>
          <p:nvPr/>
        </p:nvCxnSpPr>
        <p:spPr>
          <a:xfrm flipH="1" rot="10800000">
            <a:off x="5618858" y="1379962"/>
            <a:ext cx="1594394" cy="1445855"/>
          </a:xfrm>
          <a:prstGeom prst="straightConnector1">
            <a:avLst/>
          </a:prstGeom>
          <a:noFill/>
          <a:ln cap="flat" cmpd="sng" w="19050">
            <a:solidFill>
              <a:schemeClr val="dk1"/>
            </a:solidFill>
            <a:prstDash val="solid"/>
            <a:miter lim="800000"/>
            <a:headEnd len="sm" w="sm" type="none"/>
            <a:tailEnd len="med" w="med" type="triangle"/>
          </a:ln>
        </p:spPr>
      </p:cxnSp>
      <p:cxnSp>
        <p:nvCxnSpPr>
          <p:cNvPr id="428" name="Google Shape;428;p46"/>
          <p:cNvCxnSpPr/>
          <p:nvPr/>
        </p:nvCxnSpPr>
        <p:spPr>
          <a:xfrm>
            <a:off x="7419962" y="1320590"/>
            <a:ext cx="0" cy="1419778"/>
          </a:xfrm>
          <a:prstGeom prst="straightConnector1">
            <a:avLst/>
          </a:prstGeom>
          <a:noFill/>
          <a:ln cap="flat" cmpd="sng" w="19050">
            <a:solidFill>
              <a:schemeClr val="dk1"/>
            </a:solidFill>
            <a:prstDash val="solid"/>
            <a:miter lim="800000"/>
            <a:headEnd len="sm" w="sm" type="none"/>
            <a:tailEnd len="med" w="med" type="triangle"/>
          </a:ln>
        </p:spPr>
      </p:cxnSp>
      <p:cxnSp>
        <p:nvCxnSpPr>
          <p:cNvPr id="429" name="Google Shape;429;p46"/>
          <p:cNvCxnSpPr/>
          <p:nvPr/>
        </p:nvCxnSpPr>
        <p:spPr>
          <a:xfrm>
            <a:off x="7767886" y="3803001"/>
            <a:ext cx="0" cy="265568"/>
          </a:xfrm>
          <a:prstGeom prst="straightConnector1">
            <a:avLst/>
          </a:prstGeom>
          <a:noFill/>
          <a:ln cap="flat" cmpd="sng" w="19050">
            <a:solidFill>
              <a:schemeClr val="dk1"/>
            </a:solidFill>
            <a:prstDash val="solid"/>
            <a:miter lim="800000"/>
            <a:headEnd len="sm" w="sm" type="none"/>
            <a:tailEnd len="med" w="med" type="triangle"/>
          </a:ln>
        </p:spPr>
      </p:cxnSp>
      <p:grpSp>
        <p:nvGrpSpPr>
          <p:cNvPr id="430" name="Google Shape;430;p46"/>
          <p:cNvGrpSpPr/>
          <p:nvPr/>
        </p:nvGrpSpPr>
        <p:grpSpPr>
          <a:xfrm>
            <a:off x="4058969" y="1498981"/>
            <a:ext cx="520264" cy="659282"/>
            <a:chOff x="3019804" y="2570510"/>
            <a:chExt cx="812302" cy="1029354"/>
          </a:xfrm>
        </p:grpSpPr>
        <p:pic>
          <p:nvPicPr>
            <p:cNvPr descr="Left Brain with solid fill" id="431" name="Google Shape;431;p46"/>
            <p:cNvPicPr preferRelativeResize="0"/>
            <p:nvPr/>
          </p:nvPicPr>
          <p:blipFill rotWithShape="1">
            <a:blip r:embed="rId12">
              <a:alphaModFix/>
            </a:blip>
            <a:srcRect b="0" l="0" r="0" t="0"/>
            <a:stretch/>
          </p:blipFill>
          <p:spPr>
            <a:xfrm>
              <a:off x="3210188" y="2570510"/>
              <a:ext cx="434938" cy="434938"/>
            </a:xfrm>
            <a:prstGeom prst="rect">
              <a:avLst/>
            </a:prstGeom>
            <a:noFill/>
            <a:ln>
              <a:noFill/>
            </a:ln>
          </p:spPr>
        </p:pic>
        <p:pic>
          <p:nvPicPr>
            <p:cNvPr descr="Robot outline" id="432" name="Google Shape;432;p46"/>
            <p:cNvPicPr preferRelativeResize="0"/>
            <p:nvPr/>
          </p:nvPicPr>
          <p:blipFill rotWithShape="1">
            <a:blip r:embed="rId13">
              <a:alphaModFix/>
            </a:blip>
            <a:srcRect b="0" l="0" r="0" t="0"/>
            <a:stretch/>
          </p:blipFill>
          <p:spPr>
            <a:xfrm>
              <a:off x="3019804" y="2787562"/>
              <a:ext cx="812302" cy="812302"/>
            </a:xfrm>
            <a:prstGeom prst="rect">
              <a:avLst/>
            </a:prstGeom>
            <a:noFill/>
            <a:ln>
              <a:noFill/>
            </a:ln>
          </p:spPr>
        </p:pic>
      </p:grpSp>
      <p:sp>
        <p:nvSpPr>
          <p:cNvPr id="433" name="Google Shape;433;p46"/>
          <p:cNvSpPr txBox="1"/>
          <p:nvPr/>
        </p:nvSpPr>
        <p:spPr>
          <a:xfrm>
            <a:off x="4554406" y="3517086"/>
            <a:ext cx="1680779" cy="117724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rgbClr val="A5A5A5"/>
                </a:solidFill>
                <a:latin typeface="Arial"/>
                <a:ea typeface="Arial"/>
                <a:cs typeface="Arial"/>
                <a:sym typeface="Arial"/>
              </a:rPr>
              <a:t>Annotated sentences with self-resistance entities: </a:t>
            </a:r>
            <a:endParaRPr sz="1100"/>
          </a:p>
          <a:p>
            <a:pPr indent="-120650" lvl="0" marL="127000" marR="0" rtl="0" algn="l">
              <a:spcBef>
                <a:spcPts val="0"/>
              </a:spcBef>
              <a:spcAft>
                <a:spcPts val="0"/>
              </a:spcAft>
              <a:buClr>
                <a:srgbClr val="A5A5A5"/>
              </a:buClr>
              <a:buSzPts val="900"/>
              <a:buFont typeface="Arial"/>
              <a:buChar char="•"/>
            </a:pPr>
            <a:r>
              <a:rPr lang="en" sz="900">
                <a:solidFill>
                  <a:srgbClr val="A5A5A5"/>
                </a:solidFill>
                <a:latin typeface="Arial"/>
                <a:ea typeface="Arial"/>
                <a:cs typeface="Arial"/>
                <a:sym typeface="Arial"/>
              </a:rPr>
              <a:t>Self-resistance-gene-protein</a:t>
            </a:r>
            <a:endParaRPr sz="1100"/>
          </a:p>
          <a:p>
            <a:pPr indent="-120650" lvl="0" marL="127000" marR="0" rtl="0" algn="l">
              <a:spcBef>
                <a:spcPts val="0"/>
              </a:spcBef>
              <a:spcAft>
                <a:spcPts val="0"/>
              </a:spcAft>
              <a:buClr>
                <a:srgbClr val="A5A5A5"/>
              </a:buClr>
              <a:buSzPts val="900"/>
              <a:buFont typeface="Arial"/>
              <a:buChar char="•"/>
            </a:pPr>
            <a:r>
              <a:rPr lang="en" sz="900">
                <a:solidFill>
                  <a:srgbClr val="A5A5A5"/>
                </a:solidFill>
                <a:latin typeface="Arial"/>
                <a:ea typeface="Arial"/>
                <a:cs typeface="Arial"/>
                <a:sym typeface="Arial"/>
              </a:rPr>
              <a:t>Self-resistance-mechanism</a:t>
            </a:r>
            <a:endParaRPr sz="1100"/>
          </a:p>
          <a:p>
            <a:pPr indent="-120650" lvl="0" marL="127000" marR="0" rtl="0" algn="l">
              <a:spcBef>
                <a:spcPts val="0"/>
              </a:spcBef>
              <a:spcAft>
                <a:spcPts val="0"/>
              </a:spcAft>
              <a:buClr>
                <a:srgbClr val="A5A5A5"/>
              </a:buClr>
              <a:buSzPts val="900"/>
              <a:buFont typeface="Arial"/>
              <a:buChar char="•"/>
            </a:pPr>
            <a:r>
              <a:rPr lang="en" sz="900">
                <a:solidFill>
                  <a:srgbClr val="A5A5A5"/>
                </a:solidFill>
                <a:latin typeface="Arial"/>
                <a:ea typeface="Arial"/>
                <a:cs typeface="Arial"/>
                <a:sym typeface="Arial"/>
              </a:rPr>
              <a:t>Self-resistance-compound</a:t>
            </a:r>
            <a:endParaRPr sz="1100"/>
          </a:p>
          <a:p>
            <a:pPr indent="-120650" lvl="0" marL="127000" marR="0" rtl="0" algn="l">
              <a:spcBef>
                <a:spcPts val="0"/>
              </a:spcBef>
              <a:spcAft>
                <a:spcPts val="0"/>
              </a:spcAft>
              <a:buClr>
                <a:srgbClr val="A5A5A5"/>
              </a:buClr>
              <a:buSzPts val="900"/>
              <a:buFont typeface="Arial"/>
              <a:buChar char="•"/>
            </a:pPr>
            <a:r>
              <a:rPr lang="en" sz="900">
                <a:solidFill>
                  <a:srgbClr val="A5A5A5"/>
                </a:solidFill>
                <a:latin typeface="Arial"/>
                <a:ea typeface="Arial"/>
                <a:cs typeface="Arial"/>
                <a:sym typeface="Arial"/>
              </a:rPr>
              <a:t>Self-resistance-regulator</a:t>
            </a:r>
            <a:endParaRPr sz="1100"/>
          </a:p>
          <a:p>
            <a:pPr indent="-120650" lvl="0" marL="127000" marR="0" rtl="0" algn="l">
              <a:spcBef>
                <a:spcPts val="0"/>
              </a:spcBef>
              <a:spcAft>
                <a:spcPts val="0"/>
              </a:spcAft>
              <a:buClr>
                <a:srgbClr val="A5A5A5"/>
              </a:buClr>
              <a:buSzPts val="900"/>
              <a:buFont typeface="Arial"/>
              <a:buChar char="•"/>
            </a:pPr>
            <a:r>
              <a:rPr lang="en" sz="900">
                <a:solidFill>
                  <a:srgbClr val="A5A5A5"/>
                </a:solidFill>
                <a:latin typeface="Arial"/>
                <a:ea typeface="Arial"/>
                <a:cs typeface="Arial"/>
                <a:sym typeface="Arial"/>
              </a:rPr>
              <a:t>Organism</a:t>
            </a:r>
            <a:endParaRPr sz="1100"/>
          </a:p>
          <a:p>
            <a:pPr indent="-120650" lvl="0" marL="127000" marR="0" rtl="0" algn="l">
              <a:spcBef>
                <a:spcPts val="0"/>
              </a:spcBef>
              <a:spcAft>
                <a:spcPts val="0"/>
              </a:spcAft>
              <a:buClr>
                <a:srgbClr val="A5A5A5"/>
              </a:buClr>
              <a:buSzPts val="900"/>
              <a:buFont typeface="Arial"/>
              <a:buChar char="•"/>
            </a:pPr>
            <a:r>
              <a:rPr lang="en" sz="900">
                <a:solidFill>
                  <a:srgbClr val="A5A5A5"/>
                </a:solidFill>
                <a:latin typeface="Arial"/>
                <a:ea typeface="Arial"/>
                <a:cs typeface="Arial"/>
                <a:sym typeface="Arial"/>
              </a:rPr>
              <a:t>Accession</a:t>
            </a:r>
            <a:endParaRPr sz="1100"/>
          </a:p>
        </p:txBody>
      </p:sp>
      <p:sp>
        <p:nvSpPr>
          <p:cNvPr id="434" name="Google Shape;434;p46"/>
          <p:cNvSpPr txBox="1"/>
          <p:nvPr/>
        </p:nvSpPr>
        <p:spPr>
          <a:xfrm>
            <a:off x="2905005" y="3501703"/>
            <a:ext cx="1264157" cy="1315745"/>
          </a:xfrm>
          <a:prstGeom prst="rect">
            <a:avLst/>
          </a:prstGeom>
          <a:noFill/>
          <a:ln cap="flat" cmpd="sng" w="9525">
            <a:solidFill>
              <a:srgbClr val="D8D8D8"/>
            </a:solidFill>
            <a:prstDash val="solid"/>
            <a:round/>
            <a:headEnd len="sm" w="sm" type="none"/>
            <a:tailEnd len="sm" w="sm" type="none"/>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rgbClr val="A5A5A5"/>
                </a:solidFill>
                <a:latin typeface="Arial"/>
                <a:ea typeface="Arial"/>
                <a:cs typeface="Arial"/>
                <a:sym typeface="Arial"/>
              </a:rPr>
              <a:t>Annotated sentences with BGCs entities: </a:t>
            </a:r>
            <a:endParaRPr sz="1100"/>
          </a:p>
          <a:p>
            <a:pPr indent="-120650" lvl="0" marL="127000" marR="0" rtl="0" algn="l">
              <a:spcBef>
                <a:spcPts val="0"/>
              </a:spcBef>
              <a:spcAft>
                <a:spcPts val="0"/>
              </a:spcAft>
              <a:buClr>
                <a:srgbClr val="A5A5A5"/>
              </a:buClr>
              <a:buSzPts val="900"/>
              <a:buFont typeface="Arial"/>
              <a:buChar char="•"/>
            </a:pPr>
            <a:r>
              <a:rPr lang="en" sz="900">
                <a:solidFill>
                  <a:srgbClr val="A5A5A5"/>
                </a:solidFill>
                <a:latin typeface="Arial"/>
                <a:ea typeface="Arial"/>
                <a:cs typeface="Arial"/>
                <a:sym typeface="Arial"/>
              </a:rPr>
              <a:t>bgc-gene-name</a:t>
            </a:r>
            <a:endParaRPr sz="1100"/>
          </a:p>
          <a:p>
            <a:pPr indent="-120650" lvl="0" marL="127000" marR="0" rtl="0" algn="l">
              <a:spcBef>
                <a:spcPts val="0"/>
              </a:spcBef>
              <a:spcAft>
                <a:spcPts val="0"/>
              </a:spcAft>
              <a:buClr>
                <a:srgbClr val="A5A5A5"/>
              </a:buClr>
              <a:buSzPts val="900"/>
              <a:buFont typeface="Arial"/>
              <a:buChar char="•"/>
            </a:pPr>
            <a:r>
              <a:rPr lang="en" sz="900">
                <a:solidFill>
                  <a:srgbClr val="A5A5A5"/>
                </a:solidFill>
                <a:latin typeface="Arial"/>
                <a:ea typeface="Arial"/>
                <a:cs typeface="Arial"/>
                <a:sym typeface="Arial"/>
              </a:rPr>
              <a:t>bgc-class</a:t>
            </a:r>
            <a:endParaRPr sz="1100"/>
          </a:p>
          <a:p>
            <a:pPr indent="-120650" lvl="0" marL="127000" marR="0" rtl="0" algn="l">
              <a:spcBef>
                <a:spcPts val="0"/>
              </a:spcBef>
              <a:spcAft>
                <a:spcPts val="0"/>
              </a:spcAft>
              <a:buClr>
                <a:srgbClr val="A5A5A5"/>
              </a:buClr>
              <a:buSzPts val="900"/>
              <a:buFont typeface="Arial"/>
              <a:buChar char="•"/>
            </a:pPr>
            <a:r>
              <a:rPr lang="en" sz="900">
                <a:solidFill>
                  <a:srgbClr val="A5A5A5"/>
                </a:solidFill>
                <a:latin typeface="Arial"/>
                <a:ea typeface="Arial"/>
                <a:cs typeface="Arial"/>
                <a:sym typeface="Arial"/>
              </a:rPr>
              <a:t>bgc-protein-name</a:t>
            </a:r>
            <a:endParaRPr sz="1100"/>
          </a:p>
          <a:p>
            <a:pPr indent="-120650" lvl="0" marL="127000" marR="0" rtl="0" algn="l">
              <a:spcBef>
                <a:spcPts val="0"/>
              </a:spcBef>
              <a:spcAft>
                <a:spcPts val="0"/>
              </a:spcAft>
              <a:buClr>
                <a:srgbClr val="A5A5A5"/>
              </a:buClr>
              <a:buSzPts val="900"/>
              <a:buFont typeface="Arial"/>
              <a:buChar char="•"/>
            </a:pPr>
            <a:r>
              <a:rPr lang="en" sz="900">
                <a:solidFill>
                  <a:srgbClr val="A5A5A5"/>
                </a:solidFill>
                <a:latin typeface="Arial"/>
                <a:ea typeface="Arial"/>
                <a:cs typeface="Arial"/>
                <a:sym typeface="Arial"/>
              </a:rPr>
              <a:t>bgc-compound</a:t>
            </a:r>
            <a:endParaRPr sz="1100"/>
          </a:p>
          <a:p>
            <a:pPr indent="-120650" lvl="0" marL="127000" marR="0" rtl="0" algn="l">
              <a:spcBef>
                <a:spcPts val="0"/>
              </a:spcBef>
              <a:spcAft>
                <a:spcPts val="0"/>
              </a:spcAft>
              <a:buClr>
                <a:srgbClr val="A5A5A5"/>
              </a:buClr>
              <a:buSzPts val="900"/>
              <a:buFont typeface="Arial"/>
              <a:buChar char="•"/>
            </a:pPr>
            <a:r>
              <a:rPr lang="en" sz="900">
                <a:solidFill>
                  <a:srgbClr val="A5A5A5"/>
                </a:solidFill>
                <a:latin typeface="Arial"/>
                <a:ea typeface="Arial"/>
                <a:cs typeface="Arial"/>
                <a:sym typeface="Arial"/>
              </a:rPr>
              <a:t>bgc-action</a:t>
            </a:r>
            <a:endParaRPr sz="1100"/>
          </a:p>
          <a:p>
            <a:pPr indent="-120650" lvl="0" marL="127000" marR="0" rtl="0" algn="l">
              <a:spcBef>
                <a:spcPts val="0"/>
              </a:spcBef>
              <a:spcAft>
                <a:spcPts val="0"/>
              </a:spcAft>
              <a:buClr>
                <a:srgbClr val="A5A5A5"/>
              </a:buClr>
              <a:buSzPts val="900"/>
              <a:buFont typeface="Arial"/>
              <a:buChar char="•"/>
            </a:pPr>
            <a:r>
              <a:rPr lang="en" sz="900">
                <a:solidFill>
                  <a:srgbClr val="A5A5A5"/>
                </a:solidFill>
                <a:latin typeface="Arial"/>
                <a:ea typeface="Arial"/>
                <a:cs typeface="Arial"/>
                <a:sym typeface="Arial"/>
              </a:rPr>
              <a:t>bgc-accession</a:t>
            </a:r>
            <a:endParaRPr sz="1100"/>
          </a:p>
          <a:p>
            <a:pPr indent="-120650" lvl="0" marL="127000" marR="0" rtl="0" algn="l">
              <a:spcBef>
                <a:spcPts val="0"/>
              </a:spcBef>
              <a:spcAft>
                <a:spcPts val="0"/>
              </a:spcAft>
              <a:buClr>
                <a:srgbClr val="A5A5A5"/>
              </a:buClr>
              <a:buSzPts val="900"/>
              <a:buFont typeface="Arial"/>
              <a:buChar char="•"/>
            </a:pPr>
            <a:r>
              <a:rPr lang="en" sz="900">
                <a:solidFill>
                  <a:srgbClr val="A5A5A5"/>
                </a:solidFill>
                <a:latin typeface="Arial"/>
                <a:ea typeface="Arial"/>
                <a:cs typeface="Arial"/>
                <a:sym typeface="Arial"/>
              </a:rPr>
              <a:t>bgc-organism</a:t>
            </a:r>
            <a:endParaRPr sz="1100"/>
          </a:p>
        </p:txBody>
      </p:sp>
      <p:grpSp>
        <p:nvGrpSpPr>
          <p:cNvPr id="435" name="Google Shape;435;p46"/>
          <p:cNvGrpSpPr/>
          <p:nvPr/>
        </p:nvGrpSpPr>
        <p:grpSpPr>
          <a:xfrm>
            <a:off x="2136070" y="1498981"/>
            <a:ext cx="520264" cy="659282"/>
            <a:chOff x="3019804" y="2570510"/>
            <a:chExt cx="812302" cy="1029354"/>
          </a:xfrm>
        </p:grpSpPr>
        <p:pic>
          <p:nvPicPr>
            <p:cNvPr descr="Left Brain with solid fill" id="436" name="Google Shape;436;p46"/>
            <p:cNvPicPr preferRelativeResize="0"/>
            <p:nvPr/>
          </p:nvPicPr>
          <p:blipFill rotWithShape="1">
            <a:blip r:embed="rId12">
              <a:alphaModFix/>
            </a:blip>
            <a:srcRect b="0" l="0" r="0" t="0"/>
            <a:stretch/>
          </p:blipFill>
          <p:spPr>
            <a:xfrm>
              <a:off x="3210188" y="2570510"/>
              <a:ext cx="434938" cy="434938"/>
            </a:xfrm>
            <a:prstGeom prst="rect">
              <a:avLst/>
            </a:prstGeom>
            <a:noFill/>
            <a:ln>
              <a:noFill/>
            </a:ln>
          </p:spPr>
        </p:pic>
        <p:pic>
          <p:nvPicPr>
            <p:cNvPr descr="Robot outline" id="437" name="Google Shape;437;p46"/>
            <p:cNvPicPr preferRelativeResize="0"/>
            <p:nvPr/>
          </p:nvPicPr>
          <p:blipFill rotWithShape="1">
            <a:blip r:embed="rId13">
              <a:alphaModFix/>
            </a:blip>
            <a:srcRect b="0" l="0" r="0" t="0"/>
            <a:stretch/>
          </p:blipFill>
          <p:spPr>
            <a:xfrm>
              <a:off x="3019804" y="2787562"/>
              <a:ext cx="812302" cy="812302"/>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 name="Shape 441"/>
        <p:cNvGrpSpPr/>
        <p:nvPr/>
      </p:nvGrpSpPr>
      <p:grpSpPr>
        <a:xfrm>
          <a:off x="0" y="0"/>
          <a:ext cx="0" cy="0"/>
          <a:chOff x="0" y="0"/>
          <a:chExt cx="0" cy="0"/>
        </a:xfrm>
      </p:grpSpPr>
      <p:sp>
        <p:nvSpPr>
          <p:cNvPr id="442" name="Google Shape;442;p47"/>
          <p:cNvSpPr txBox="1"/>
          <p:nvPr>
            <p:ph type="title"/>
          </p:nvPr>
        </p:nvSpPr>
        <p:spPr>
          <a:xfrm>
            <a:off x="417399" y="482600"/>
            <a:ext cx="8408194" cy="558627"/>
          </a:xfrm>
          <a:prstGeom prst="rect">
            <a:avLst/>
          </a:prstGeom>
          <a:solidFill>
            <a:srgbClr val="D8F2CF"/>
          </a:solid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1800"/>
              <a:buFont typeface="Play"/>
              <a:buNone/>
            </a:pPr>
            <a:r>
              <a:rPr b="1" lang="en" sz="1800">
                <a:latin typeface="Play"/>
                <a:ea typeface="Play"/>
                <a:cs typeface="Play"/>
                <a:sym typeface="Play"/>
              </a:rPr>
              <a:t>Deliverables: LLM-derived dataset, scripts and </a:t>
            </a:r>
            <a:r>
              <a:rPr b="1" lang="en" sz="1800"/>
              <a:t>pathogen training datasets</a:t>
            </a:r>
            <a:endParaRPr sz="1800">
              <a:latin typeface="Play"/>
              <a:ea typeface="Play"/>
              <a:cs typeface="Play"/>
              <a:sym typeface="Play"/>
            </a:endParaRPr>
          </a:p>
        </p:txBody>
      </p:sp>
      <p:sp>
        <p:nvSpPr>
          <p:cNvPr id="443" name="Google Shape;443;p47"/>
          <p:cNvSpPr txBox="1"/>
          <p:nvPr/>
        </p:nvSpPr>
        <p:spPr>
          <a:xfrm>
            <a:off x="417399" y="1219994"/>
            <a:ext cx="5331219"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u="sng">
                <a:solidFill>
                  <a:schemeClr val="hlink"/>
                </a:solidFill>
                <a:latin typeface="Arial"/>
                <a:ea typeface="Arial"/>
                <a:cs typeface="Arial"/>
                <a:sym typeface="Arial"/>
                <a:hlinkClick r:id="rId3"/>
              </a:rPr>
              <a:t>https://github.com/NCBI-Codeathons/amr-2024-team-nassar</a:t>
            </a:r>
            <a:endParaRPr sz="1400">
              <a:solidFill>
                <a:schemeClr val="dk1"/>
              </a:solidFill>
              <a:latin typeface="Arial"/>
              <a:ea typeface="Arial"/>
              <a:cs typeface="Arial"/>
              <a:sym typeface="Arial"/>
            </a:endParaRPr>
          </a:p>
        </p:txBody>
      </p:sp>
      <p:pic>
        <p:nvPicPr>
          <p:cNvPr id="444" name="Google Shape;444;p47"/>
          <p:cNvPicPr preferRelativeResize="0"/>
          <p:nvPr/>
        </p:nvPicPr>
        <p:blipFill rotWithShape="1">
          <a:blip r:embed="rId4">
            <a:alphaModFix/>
          </a:blip>
          <a:srcRect b="0" l="0" r="0" t="0"/>
          <a:stretch/>
        </p:blipFill>
        <p:spPr>
          <a:xfrm>
            <a:off x="417399" y="1675759"/>
            <a:ext cx="5829300" cy="2686913"/>
          </a:xfrm>
          <a:prstGeom prst="rect">
            <a:avLst/>
          </a:prstGeom>
          <a:noFill/>
          <a:ln>
            <a:noFill/>
          </a:ln>
          <a:effectLst>
            <a:outerShdw blurRad="292100" rotWithShape="0" algn="tl" dir="2700000" dist="139700">
              <a:srgbClr val="333333">
                <a:alpha val="64705"/>
              </a:srgbClr>
            </a:outerShdw>
          </a:effectLst>
        </p:spPr>
      </p:pic>
      <p:sp>
        <p:nvSpPr>
          <p:cNvPr id="445" name="Google Shape;445;p47"/>
          <p:cNvSpPr txBox="1"/>
          <p:nvPr/>
        </p:nvSpPr>
        <p:spPr>
          <a:xfrm>
            <a:off x="6625125" y="2385800"/>
            <a:ext cx="2043600" cy="13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rPr>
              <a:t>AWESOME JOB MY AMAZING TEAM :) </a:t>
            </a:r>
            <a:endParaRPr sz="21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7"/>
          <p:cNvSpPr txBox="1"/>
          <p:nvPr>
            <p:ph type="title"/>
          </p:nvPr>
        </p:nvSpPr>
        <p:spPr>
          <a:xfrm>
            <a:off x="375550" y="89350"/>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Project Goals</a:t>
            </a:r>
            <a:endParaRPr/>
          </a:p>
        </p:txBody>
      </p:sp>
      <p:sp>
        <p:nvSpPr>
          <p:cNvPr id="154" name="Google Shape;154;p27"/>
          <p:cNvSpPr txBox="1"/>
          <p:nvPr>
            <p:ph idx="1" type="body"/>
          </p:nvPr>
        </p:nvSpPr>
        <p:spPr>
          <a:xfrm>
            <a:off x="311700" y="854625"/>
            <a:ext cx="5333400" cy="3866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The objective of this project is to create a comprehensive dataset that encompasses self-resistance genes derived from microorganisms known for producing antitumor, antibacterial, and antiviral properties. These genes will be meticulously collected from both scientific publications and existing sequence databases. Utilizing the machine learning framework of Emerald Biosynthetic Gene Clusters (BGCs), we aim to construct a foundational dataset. This dataset will be rich in detail, featuring accession numbers for the self-resistance genes of microbes, the resistant compounds they produce, and the specific biological functions of those compounds.</a:t>
            </a:r>
            <a:endParaRPr sz="1600"/>
          </a:p>
        </p:txBody>
      </p:sp>
      <p:sp>
        <p:nvSpPr>
          <p:cNvPr id="155" name="Google Shape;155;p27"/>
          <p:cNvSpPr txBox="1"/>
          <p:nvPr>
            <p:ph idx="2" type="body"/>
          </p:nvPr>
        </p:nvSpPr>
        <p:spPr>
          <a:xfrm>
            <a:off x="5645100" y="1249375"/>
            <a:ext cx="3415200" cy="2571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1900">
                <a:solidFill>
                  <a:schemeClr val="accent2"/>
                </a:solidFill>
              </a:rPr>
              <a:t>Deliverables</a:t>
            </a:r>
            <a:endParaRPr b="1" sz="1900">
              <a:solidFill>
                <a:schemeClr val="accent2"/>
              </a:solidFill>
            </a:endParaRPr>
          </a:p>
          <a:p>
            <a:pPr indent="-317500" lvl="0" marL="457200" rtl="0" algn="l">
              <a:spcBef>
                <a:spcPts val="1200"/>
              </a:spcBef>
              <a:spcAft>
                <a:spcPts val="0"/>
              </a:spcAft>
              <a:buSzPts val="1400"/>
              <a:buChar char="●"/>
            </a:pPr>
            <a:r>
              <a:rPr lang="en"/>
              <a:t>ML classifier for AMR genes using NCBI pathogen dataset</a:t>
            </a:r>
            <a:endParaRPr/>
          </a:p>
          <a:p>
            <a:pPr indent="-317500" lvl="0" marL="457200" rtl="0" algn="l">
              <a:spcBef>
                <a:spcPts val="0"/>
              </a:spcBef>
              <a:spcAft>
                <a:spcPts val="0"/>
              </a:spcAft>
              <a:buSzPts val="1400"/>
              <a:buChar char="●"/>
            </a:pPr>
            <a:r>
              <a:rPr lang="en"/>
              <a:t>Self-resistance microbial genes with their related accessions, self-resistance mechanisms, self-resistance compounds and microbes using few-shot LLM prompting and GraphRAG</a:t>
            </a:r>
            <a:endParaRPr/>
          </a:p>
        </p:txBody>
      </p:sp>
      <p:sp>
        <p:nvSpPr>
          <p:cNvPr id="156" name="Google Shape;156;p27"/>
          <p:cNvSpPr/>
          <p:nvPr/>
        </p:nvSpPr>
        <p:spPr>
          <a:xfrm>
            <a:off x="5690675" y="1322350"/>
            <a:ext cx="3328800" cy="238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 name="Shape 160"/>
        <p:cNvGrpSpPr/>
        <p:nvPr/>
      </p:nvGrpSpPr>
      <p:grpSpPr>
        <a:xfrm>
          <a:off x="0" y="0"/>
          <a:ext cx="0" cy="0"/>
          <a:chOff x="0" y="0"/>
          <a:chExt cx="0" cy="0"/>
        </a:xfrm>
      </p:grpSpPr>
      <p:sp>
        <p:nvSpPr>
          <p:cNvPr id="161" name="Google Shape;161;p28"/>
          <p:cNvSpPr txBox="1"/>
          <p:nvPr>
            <p:ph type="title"/>
          </p:nvPr>
        </p:nvSpPr>
        <p:spPr>
          <a:xfrm>
            <a:off x="417399" y="482600"/>
            <a:ext cx="8408194" cy="558627"/>
          </a:xfrm>
          <a:prstGeom prst="rect">
            <a:avLst/>
          </a:prstGeom>
          <a:solidFill>
            <a:srgbClr val="D8F2CF"/>
          </a:solid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dk1"/>
              </a:buClr>
              <a:buSzPts val="2400"/>
              <a:buFont typeface="Play"/>
              <a:buNone/>
            </a:pPr>
            <a:r>
              <a:rPr lang="en" sz="2400">
                <a:latin typeface="Play"/>
                <a:ea typeface="Play"/>
                <a:cs typeface="Play"/>
                <a:sym typeface="Play"/>
              </a:rPr>
              <a:t>Self-resistance (SR) vs. ANTIMICROBIAL RESISTANCE (</a:t>
            </a:r>
            <a:r>
              <a:rPr lang="en" sz="2400"/>
              <a:t>AMR</a:t>
            </a:r>
            <a:r>
              <a:rPr lang="en" sz="2400">
                <a:latin typeface="Play"/>
                <a:ea typeface="Play"/>
                <a:cs typeface="Play"/>
                <a:sym typeface="Play"/>
              </a:rPr>
              <a:t>) </a:t>
            </a:r>
            <a:endParaRPr/>
          </a:p>
        </p:txBody>
      </p:sp>
      <p:pic>
        <p:nvPicPr>
          <p:cNvPr id="162" name="Google Shape;162;p28"/>
          <p:cNvPicPr preferRelativeResize="0"/>
          <p:nvPr/>
        </p:nvPicPr>
        <p:blipFill rotWithShape="1">
          <a:blip r:embed="rId3">
            <a:alphaModFix/>
          </a:blip>
          <a:srcRect b="0" l="0" r="0" t="0"/>
          <a:stretch/>
        </p:blipFill>
        <p:spPr>
          <a:xfrm>
            <a:off x="2166438" y="2213036"/>
            <a:ext cx="4910114" cy="1755366"/>
          </a:xfrm>
          <a:prstGeom prst="rect">
            <a:avLst/>
          </a:prstGeom>
          <a:noFill/>
          <a:ln>
            <a:noFill/>
          </a:ln>
        </p:spPr>
      </p:pic>
      <p:sp>
        <p:nvSpPr>
          <p:cNvPr id="163" name="Google Shape;163;p28"/>
          <p:cNvSpPr txBox="1"/>
          <p:nvPr/>
        </p:nvSpPr>
        <p:spPr>
          <a:xfrm>
            <a:off x="645751" y="3949868"/>
            <a:ext cx="7852498" cy="76174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500">
                <a:solidFill>
                  <a:schemeClr val="dk1"/>
                </a:solidFill>
                <a:latin typeface="Calibri"/>
                <a:ea typeface="Calibri"/>
                <a:cs typeface="Calibri"/>
                <a:sym typeface="Calibri"/>
              </a:rPr>
              <a:t>Antimicrobial resistance genes (AMR) </a:t>
            </a:r>
            <a:r>
              <a:rPr lang="en" sz="1500">
                <a:solidFill>
                  <a:schemeClr val="dk1"/>
                </a:solidFill>
                <a:latin typeface="Calibri"/>
                <a:ea typeface="Calibri"/>
                <a:cs typeface="Calibri"/>
                <a:sym typeface="Calibri"/>
              </a:rPr>
              <a:t>are innate or acquired genes in microorganisms to resist </a:t>
            </a:r>
            <a:r>
              <a:rPr lang="en" sz="1500" u="sng">
                <a:solidFill>
                  <a:schemeClr val="dk1"/>
                </a:solidFill>
                <a:latin typeface="Calibri"/>
                <a:ea typeface="Calibri"/>
                <a:cs typeface="Calibri"/>
                <a:sym typeface="Calibri"/>
              </a:rPr>
              <a:t>non-self</a:t>
            </a:r>
            <a:r>
              <a:rPr lang="en" sz="1500">
                <a:solidFill>
                  <a:schemeClr val="dk1"/>
                </a:solidFill>
                <a:latin typeface="Calibri"/>
                <a:ea typeface="Calibri"/>
                <a:cs typeface="Calibri"/>
                <a:sym typeface="Calibri"/>
              </a:rPr>
              <a:t> antimicrobial products (e.g. drugs). They can also be acquired by horizontal transfer from BGCs bacteria or mutation. </a:t>
            </a:r>
            <a:endParaRPr sz="1100"/>
          </a:p>
        </p:txBody>
      </p:sp>
      <p:sp>
        <p:nvSpPr>
          <p:cNvPr id="164" name="Google Shape;164;p28"/>
          <p:cNvSpPr txBox="1"/>
          <p:nvPr/>
        </p:nvSpPr>
        <p:spPr>
          <a:xfrm>
            <a:off x="645751" y="1175098"/>
            <a:ext cx="7852498" cy="99257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500">
                <a:solidFill>
                  <a:schemeClr val="dk1"/>
                </a:solidFill>
                <a:latin typeface="Calibri"/>
                <a:ea typeface="Calibri"/>
                <a:cs typeface="Calibri"/>
                <a:sym typeface="Calibri"/>
              </a:rPr>
              <a:t>Self-resistance genes </a:t>
            </a:r>
            <a:r>
              <a:rPr lang="en" sz="1500">
                <a:solidFill>
                  <a:schemeClr val="dk1"/>
                </a:solidFill>
                <a:latin typeface="Calibri"/>
                <a:ea typeface="Calibri"/>
                <a:cs typeface="Calibri"/>
                <a:sym typeface="Calibri"/>
              </a:rPr>
              <a:t>are </a:t>
            </a:r>
            <a:r>
              <a:rPr lang="en" sz="1500" u="sng">
                <a:solidFill>
                  <a:schemeClr val="dk1"/>
                </a:solidFill>
                <a:latin typeface="Calibri"/>
                <a:ea typeface="Calibri"/>
                <a:cs typeface="Calibri"/>
                <a:sym typeface="Calibri"/>
              </a:rPr>
              <a:t>self protect </a:t>
            </a:r>
            <a:r>
              <a:rPr lang="en" sz="1500">
                <a:solidFill>
                  <a:schemeClr val="dk1"/>
                </a:solidFill>
                <a:latin typeface="Calibri"/>
                <a:ea typeface="Calibri"/>
                <a:cs typeface="Calibri"/>
                <a:sym typeface="Calibri"/>
              </a:rPr>
              <a:t>genes in </a:t>
            </a:r>
            <a:r>
              <a:rPr lang="en" sz="1500" u="sng">
                <a:solidFill>
                  <a:schemeClr val="dk1"/>
                </a:solidFill>
                <a:latin typeface="Calibri"/>
                <a:ea typeface="Calibri"/>
                <a:cs typeface="Calibri"/>
                <a:sym typeface="Calibri"/>
              </a:rPr>
              <a:t>microorganisms producing antimicrobial</a:t>
            </a:r>
            <a:r>
              <a:rPr lang="en" sz="1500">
                <a:solidFill>
                  <a:schemeClr val="dk1"/>
                </a:solidFill>
                <a:latin typeface="Calibri"/>
                <a:ea typeface="Calibri"/>
                <a:cs typeface="Calibri"/>
                <a:sym typeface="Calibri"/>
              </a:rPr>
              <a:t>, antiviral , antitumor and toxin. They are mostly located in the vicinity of microbial </a:t>
            </a:r>
            <a:r>
              <a:rPr lang="en" sz="1500" u="sng">
                <a:solidFill>
                  <a:schemeClr val="dk1"/>
                </a:solidFill>
                <a:latin typeface="Calibri"/>
                <a:ea typeface="Calibri"/>
                <a:cs typeface="Calibri"/>
                <a:sym typeface="Calibri"/>
              </a:rPr>
              <a:t>biosynthetic gene clusters (BGCs) </a:t>
            </a:r>
            <a:r>
              <a:rPr lang="en" sz="1500">
                <a:solidFill>
                  <a:schemeClr val="dk1"/>
                </a:solidFill>
                <a:latin typeface="Calibri"/>
                <a:ea typeface="Calibri"/>
                <a:cs typeface="Calibri"/>
                <a:sym typeface="Calibri"/>
              </a:rPr>
              <a:t>and they are </a:t>
            </a:r>
            <a:r>
              <a:rPr lang="en" sz="1500" u="sng">
                <a:solidFill>
                  <a:schemeClr val="dk1"/>
                </a:solidFill>
                <a:latin typeface="Calibri"/>
                <a:ea typeface="Calibri"/>
                <a:cs typeface="Calibri"/>
                <a:sym typeface="Calibri"/>
              </a:rPr>
              <a:t>up-/downregulated </a:t>
            </a:r>
            <a:r>
              <a:rPr lang="en" sz="1500">
                <a:solidFill>
                  <a:schemeClr val="dk1"/>
                </a:solidFill>
                <a:latin typeface="Calibri"/>
                <a:ea typeface="Calibri"/>
                <a:cs typeface="Calibri"/>
                <a:sym typeface="Calibri"/>
              </a:rPr>
              <a:t>during the biosynthesis process by other genes or environmental factors</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8" name="Shape 168"/>
        <p:cNvGrpSpPr/>
        <p:nvPr/>
      </p:nvGrpSpPr>
      <p:grpSpPr>
        <a:xfrm>
          <a:off x="0" y="0"/>
          <a:ext cx="0" cy="0"/>
          <a:chOff x="0" y="0"/>
          <a:chExt cx="0" cy="0"/>
        </a:xfrm>
      </p:grpSpPr>
      <p:sp>
        <p:nvSpPr>
          <p:cNvPr id="169" name="Google Shape;169;p29"/>
          <p:cNvSpPr txBox="1"/>
          <p:nvPr>
            <p:ph type="title"/>
          </p:nvPr>
        </p:nvSpPr>
        <p:spPr>
          <a:xfrm>
            <a:off x="417399" y="482600"/>
            <a:ext cx="8408194" cy="558627"/>
          </a:xfrm>
          <a:prstGeom prst="rect">
            <a:avLst/>
          </a:prstGeom>
          <a:solidFill>
            <a:srgbClr val="D8F2CF"/>
          </a:solid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100"/>
              <a:buFont typeface="Play"/>
              <a:buNone/>
            </a:pPr>
            <a:r>
              <a:rPr lang="en" sz="2100">
                <a:latin typeface="Play"/>
                <a:ea typeface="Play"/>
                <a:cs typeface="Play"/>
                <a:sym typeface="Play"/>
              </a:rPr>
              <a:t>Project Objectives</a:t>
            </a:r>
            <a:endParaRPr/>
          </a:p>
        </p:txBody>
      </p:sp>
      <p:sp>
        <p:nvSpPr>
          <p:cNvPr id="170" name="Google Shape;170;p29"/>
          <p:cNvSpPr txBox="1"/>
          <p:nvPr/>
        </p:nvSpPr>
        <p:spPr>
          <a:xfrm>
            <a:off x="645751" y="1175098"/>
            <a:ext cx="7852500" cy="3763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500">
                <a:solidFill>
                  <a:schemeClr val="dk1"/>
                </a:solidFill>
                <a:latin typeface="Calibri"/>
                <a:ea typeface="Calibri"/>
                <a:cs typeface="Calibri"/>
                <a:sym typeface="Calibri"/>
              </a:rPr>
              <a:t>AMR treatments were mostly focused on </a:t>
            </a:r>
            <a:r>
              <a:rPr b="1" lang="en" sz="1500">
                <a:solidFill>
                  <a:schemeClr val="dk1"/>
                </a:solidFill>
                <a:latin typeface="Calibri"/>
                <a:ea typeface="Calibri"/>
                <a:cs typeface="Calibri"/>
                <a:sym typeface="Calibri"/>
              </a:rPr>
              <a:t>discovering new antimicrobial drugs </a:t>
            </a:r>
            <a:r>
              <a:rPr lang="en" sz="1500">
                <a:solidFill>
                  <a:schemeClr val="dk1"/>
                </a:solidFill>
                <a:latin typeface="Calibri"/>
                <a:ea typeface="Calibri"/>
                <a:cs typeface="Calibri"/>
                <a:sym typeface="Calibri"/>
              </a:rPr>
              <a:t>(e.g. BGCs by-products) or </a:t>
            </a:r>
            <a:r>
              <a:rPr b="1" lang="en" sz="1500">
                <a:solidFill>
                  <a:schemeClr val="dk1"/>
                </a:solidFill>
                <a:latin typeface="Calibri"/>
                <a:ea typeface="Calibri"/>
                <a:cs typeface="Calibri"/>
                <a:sym typeface="Calibri"/>
              </a:rPr>
              <a:t>mutating AMR genes and mechanisms towards losing their function </a:t>
            </a:r>
            <a:r>
              <a:rPr lang="en" sz="1500">
                <a:solidFill>
                  <a:schemeClr val="dk1"/>
                </a:solidFill>
                <a:latin typeface="Calibri"/>
                <a:ea typeface="Calibri"/>
                <a:cs typeface="Calibri"/>
                <a:sym typeface="Calibri"/>
              </a:rPr>
              <a:t>(i.e. loss of function). Thus, the goal of this project is to:</a:t>
            </a:r>
            <a:endParaRPr sz="1100"/>
          </a:p>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a:p>
            <a:pPr indent="-336550" lvl="0" marL="342900" marR="0" rtl="0" algn="l">
              <a:spcBef>
                <a:spcPts val="0"/>
              </a:spcBef>
              <a:spcAft>
                <a:spcPts val="0"/>
              </a:spcAft>
              <a:buClr>
                <a:schemeClr val="dk1"/>
              </a:buClr>
              <a:buSzPts val="1500"/>
              <a:buFont typeface="Play"/>
              <a:buAutoNum type="arabicPeriod"/>
            </a:pPr>
            <a:r>
              <a:rPr lang="en" sz="1500">
                <a:solidFill>
                  <a:schemeClr val="dk1"/>
                </a:solidFill>
                <a:latin typeface="Calibri"/>
                <a:ea typeface="Calibri"/>
                <a:cs typeface="Calibri"/>
                <a:sym typeface="Calibri"/>
              </a:rPr>
              <a:t>Identify SR genes in antimicrobial-</a:t>
            </a:r>
            <a:r>
              <a:rPr lang="en" sz="1500" u="sng">
                <a:solidFill>
                  <a:schemeClr val="dk1"/>
                </a:solidFill>
                <a:latin typeface="Calibri"/>
                <a:ea typeface="Calibri"/>
                <a:cs typeface="Calibri"/>
                <a:sym typeface="Calibri"/>
              </a:rPr>
              <a:t>producing</a:t>
            </a:r>
            <a:r>
              <a:rPr lang="en" sz="1500">
                <a:solidFill>
                  <a:schemeClr val="dk1"/>
                </a:solidFill>
                <a:latin typeface="Calibri"/>
                <a:ea typeface="Calibri"/>
                <a:cs typeface="Calibri"/>
                <a:sym typeface="Calibri"/>
              </a:rPr>
              <a:t> microorganisms along with their mechanisms and regulators in literature and corresponding whole genome sequences using Large Language models (LLMs).</a:t>
            </a:r>
            <a:br>
              <a:rPr lang="en" sz="1500">
                <a:solidFill>
                  <a:schemeClr val="dk1"/>
                </a:solidFill>
                <a:latin typeface="Calibri"/>
                <a:ea typeface="Calibri"/>
                <a:cs typeface="Calibri"/>
                <a:sym typeface="Calibri"/>
              </a:rPr>
            </a:br>
            <a:endParaRPr sz="1500">
              <a:solidFill>
                <a:schemeClr val="dk1"/>
              </a:solidFill>
              <a:latin typeface="Calibri"/>
              <a:ea typeface="Calibri"/>
              <a:cs typeface="Calibri"/>
              <a:sym typeface="Calibri"/>
            </a:endParaRPr>
          </a:p>
          <a:p>
            <a:pPr indent="-336550" lvl="0" marL="342900" marR="0" rtl="0" algn="l">
              <a:spcBef>
                <a:spcPts val="0"/>
              </a:spcBef>
              <a:spcAft>
                <a:spcPts val="0"/>
              </a:spcAft>
              <a:buClr>
                <a:schemeClr val="dk1"/>
              </a:buClr>
              <a:buSzPts val="1500"/>
              <a:buFont typeface="Play"/>
              <a:buAutoNum type="arabicPeriod"/>
            </a:pPr>
            <a:r>
              <a:rPr lang="en" sz="1500">
                <a:solidFill>
                  <a:schemeClr val="dk1"/>
                </a:solidFill>
                <a:latin typeface="Calibri"/>
                <a:ea typeface="Calibri"/>
                <a:cs typeface="Calibri"/>
                <a:sym typeface="Calibri"/>
              </a:rPr>
              <a:t>Fine-tune machine learning models (e.g. transformers or LLMs) to identify AMR and SR genes in whole genome sequences using NCBI </a:t>
            </a:r>
            <a:r>
              <a:rPr lang="en" sz="1500" u="sng">
                <a:solidFill>
                  <a:schemeClr val="hlink"/>
                </a:solidFill>
                <a:latin typeface="Calibri"/>
                <a:ea typeface="Calibri"/>
                <a:cs typeface="Calibri"/>
                <a:sym typeface="Calibri"/>
                <a:hlinkClick r:id="rId3"/>
              </a:rPr>
              <a:t>pathogen</a:t>
            </a:r>
            <a:r>
              <a:rPr lang="en" sz="1500">
                <a:solidFill>
                  <a:schemeClr val="dk1"/>
                </a:solidFill>
                <a:latin typeface="Calibri"/>
                <a:ea typeface="Calibri"/>
                <a:cs typeface="Calibri"/>
                <a:sym typeface="Calibri"/>
              </a:rPr>
              <a:t>,</a:t>
            </a:r>
            <a:r>
              <a:rPr lang="en" sz="1500" u="sng">
                <a:solidFill>
                  <a:schemeClr val="hlink"/>
                </a:solidFill>
                <a:latin typeface="Calibri"/>
                <a:ea typeface="Calibri"/>
                <a:cs typeface="Calibri"/>
                <a:sym typeface="Calibri"/>
                <a:hlinkClick r:id="rId4"/>
              </a:rPr>
              <a:t> isolates </a:t>
            </a:r>
            <a:r>
              <a:rPr lang="en" sz="1500">
                <a:solidFill>
                  <a:schemeClr val="dk1"/>
                </a:solidFill>
                <a:latin typeface="Calibri"/>
                <a:ea typeface="Calibri"/>
                <a:cs typeface="Calibri"/>
                <a:sym typeface="Calibri"/>
              </a:rPr>
              <a:t>, </a:t>
            </a:r>
            <a:r>
              <a:rPr lang="en" sz="1500" u="sng">
                <a:solidFill>
                  <a:schemeClr val="hlink"/>
                </a:solidFill>
                <a:latin typeface="Calibri"/>
                <a:ea typeface="Calibri"/>
                <a:cs typeface="Calibri"/>
                <a:sym typeface="Calibri"/>
                <a:hlinkClick r:id="rId5"/>
              </a:rPr>
              <a:t>MicroBIGG-E</a:t>
            </a:r>
            <a:r>
              <a:rPr lang="en" sz="1500">
                <a:solidFill>
                  <a:schemeClr val="dk1"/>
                </a:solidFill>
                <a:latin typeface="Calibri"/>
                <a:ea typeface="Calibri"/>
                <a:cs typeface="Calibri"/>
                <a:sym typeface="Calibri"/>
              </a:rPr>
              <a:t> and </a:t>
            </a:r>
            <a:r>
              <a:rPr lang="en" sz="1500">
                <a:solidFill>
                  <a:srgbClr val="757575"/>
                </a:solidFill>
                <a:latin typeface="Calibri"/>
                <a:ea typeface="Calibri"/>
                <a:cs typeface="Calibri"/>
                <a:sym typeface="Calibri"/>
              </a:rPr>
              <a:t>LLM-derived SR dataset.</a:t>
            </a:r>
            <a:br>
              <a:rPr lang="en" sz="1500">
                <a:solidFill>
                  <a:schemeClr val="dk1"/>
                </a:solidFill>
                <a:latin typeface="Calibri"/>
                <a:ea typeface="Calibri"/>
                <a:cs typeface="Calibri"/>
                <a:sym typeface="Calibri"/>
              </a:rPr>
            </a:br>
            <a:endParaRPr sz="1500">
              <a:solidFill>
                <a:schemeClr val="dk1"/>
              </a:solidFill>
              <a:latin typeface="Calibri"/>
              <a:ea typeface="Calibri"/>
              <a:cs typeface="Calibri"/>
              <a:sym typeface="Calibri"/>
            </a:endParaRPr>
          </a:p>
          <a:p>
            <a:pPr indent="-336550" lvl="0" marL="342900" marR="0" rtl="0" algn="l">
              <a:spcBef>
                <a:spcPts val="0"/>
              </a:spcBef>
              <a:spcAft>
                <a:spcPts val="0"/>
              </a:spcAft>
              <a:buClr>
                <a:srgbClr val="757575"/>
              </a:buClr>
              <a:buSzPts val="1500"/>
              <a:buFont typeface="Play"/>
              <a:buAutoNum type="arabicPeriod"/>
            </a:pPr>
            <a:r>
              <a:rPr lang="en" sz="1500">
                <a:solidFill>
                  <a:srgbClr val="757575"/>
                </a:solidFill>
                <a:latin typeface="Calibri"/>
                <a:ea typeface="Calibri"/>
                <a:cs typeface="Calibri"/>
                <a:sym typeface="Calibri"/>
              </a:rPr>
              <a:t>Use AMR detection ML model to identify self-resistance genes and SR detection model to identify AMR genes to check for horizontal gene transfer and the possibility of AMR up-/downregulation by SR regulators </a:t>
            </a:r>
            <a:endParaRPr sz="1500">
              <a:solidFill>
                <a:srgbClr val="757575"/>
              </a:solidFill>
              <a:latin typeface="Calibri"/>
              <a:ea typeface="Calibri"/>
              <a:cs typeface="Calibri"/>
              <a:sym typeface="Calibri"/>
            </a:endParaRPr>
          </a:p>
          <a:p>
            <a:pPr indent="-152400" lvl="0" marL="254000" marR="0" rtl="0" algn="l">
              <a:spcBef>
                <a:spcPts val="0"/>
              </a:spcBef>
              <a:spcAft>
                <a:spcPts val="0"/>
              </a:spcAft>
              <a:buClr>
                <a:schemeClr val="dk1"/>
              </a:buClr>
              <a:buSzPts val="1500"/>
              <a:buFont typeface="Arial"/>
              <a:buNone/>
            </a:pPr>
            <a:r>
              <a:t/>
            </a:r>
            <a:endParaRPr sz="15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4" name="Shape 174"/>
        <p:cNvGrpSpPr/>
        <p:nvPr/>
      </p:nvGrpSpPr>
      <p:grpSpPr>
        <a:xfrm>
          <a:off x="0" y="0"/>
          <a:ext cx="0" cy="0"/>
          <a:chOff x="0" y="0"/>
          <a:chExt cx="0" cy="0"/>
        </a:xfrm>
      </p:grpSpPr>
      <p:sp>
        <p:nvSpPr>
          <p:cNvPr id="175" name="Google Shape;175;p30"/>
          <p:cNvSpPr txBox="1"/>
          <p:nvPr>
            <p:ph type="title"/>
          </p:nvPr>
        </p:nvSpPr>
        <p:spPr>
          <a:xfrm>
            <a:off x="417399" y="482600"/>
            <a:ext cx="8408194" cy="558627"/>
          </a:xfrm>
          <a:prstGeom prst="rect">
            <a:avLst/>
          </a:prstGeom>
          <a:solidFill>
            <a:srgbClr val="D8F2CF"/>
          </a:solid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Play"/>
              <a:buNone/>
            </a:pPr>
            <a:r>
              <a:rPr lang="en" sz="2100">
                <a:latin typeface="Play"/>
                <a:ea typeface="Play"/>
                <a:cs typeface="Play"/>
                <a:sym typeface="Play"/>
              </a:rPr>
              <a:t>Project </a:t>
            </a:r>
            <a:r>
              <a:rPr lang="en" sz="2100"/>
              <a:t>Deliverables: </a:t>
            </a:r>
            <a:r>
              <a:rPr b="1" lang="en" sz="2100"/>
              <a:t>Jupyter Notebook Installation on GCP GPU VM (2 days)</a:t>
            </a:r>
            <a:endParaRPr b="1" sz="2100">
              <a:latin typeface="Play"/>
              <a:ea typeface="Play"/>
              <a:cs typeface="Play"/>
              <a:sym typeface="Play"/>
            </a:endParaRPr>
          </a:p>
        </p:txBody>
      </p:sp>
      <p:pic>
        <p:nvPicPr>
          <p:cNvPr id="176" name="Google Shape;176;p30"/>
          <p:cNvPicPr preferRelativeResize="0"/>
          <p:nvPr/>
        </p:nvPicPr>
        <p:blipFill rotWithShape="1">
          <a:blip r:embed="rId3">
            <a:alphaModFix/>
          </a:blip>
          <a:srcRect b="0" l="0" r="0" t="0"/>
          <a:stretch/>
        </p:blipFill>
        <p:spPr>
          <a:xfrm>
            <a:off x="417399" y="1284053"/>
            <a:ext cx="4954701" cy="1968437"/>
          </a:xfrm>
          <a:prstGeom prst="rect">
            <a:avLst/>
          </a:prstGeom>
          <a:noFill/>
          <a:ln>
            <a:noFill/>
          </a:ln>
          <a:effectLst>
            <a:outerShdw blurRad="292100" rotWithShape="0" algn="tl" dir="2700000" dist="139700">
              <a:srgbClr val="333333">
                <a:alpha val="64705"/>
              </a:srgbClr>
            </a:outerShdw>
          </a:effectLst>
        </p:spPr>
      </p:pic>
      <p:sp>
        <p:nvSpPr>
          <p:cNvPr id="177" name="Google Shape;177;p30"/>
          <p:cNvSpPr/>
          <p:nvPr/>
        </p:nvSpPr>
        <p:spPr>
          <a:xfrm>
            <a:off x="1238765" y="2107507"/>
            <a:ext cx="3785672" cy="107056"/>
          </a:xfrm>
          <a:prstGeom prst="rect">
            <a:avLst/>
          </a:prstGeom>
          <a:noFill/>
          <a:ln cap="flat" cmpd="sng" w="19050">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178" name="Google Shape;178;p30"/>
          <p:cNvPicPr preferRelativeResize="0"/>
          <p:nvPr/>
        </p:nvPicPr>
        <p:blipFill rotWithShape="1">
          <a:blip r:embed="rId4">
            <a:alphaModFix/>
          </a:blip>
          <a:srcRect b="0" l="0" r="0" t="0"/>
          <a:stretch/>
        </p:blipFill>
        <p:spPr>
          <a:xfrm>
            <a:off x="5530379" y="1279181"/>
            <a:ext cx="3295213" cy="1708629"/>
          </a:xfrm>
          <a:prstGeom prst="rect">
            <a:avLst/>
          </a:prstGeom>
          <a:noFill/>
          <a:ln>
            <a:noFill/>
          </a:ln>
          <a:effectLst>
            <a:outerShdw blurRad="292100" rotWithShape="0" algn="tl" dir="2700000" dist="139700">
              <a:srgbClr val="333333">
                <a:alpha val="64705"/>
              </a:srgbClr>
            </a:outerShdw>
          </a:effectLst>
        </p:spPr>
      </p:pic>
      <p:pic>
        <p:nvPicPr>
          <p:cNvPr id="179" name="Google Shape;179;p30"/>
          <p:cNvPicPr preferRelativeResize="0"/>
          <p:nvPr/>
        </p:nvPicPr>
        <p:blipFill rotWithShape="1">
          <a:blip r:embed="rId5">
            <a:alphaModFix/>
          </a:blip>
          <a:srcRect b="0" l="0" r="0" t="0"/>
          <a:stretch/>
        </p:blipFill>
        <p:spPr>
          <a:xfrm>
            <a:off x="1941555" y="2987810"/>
            <a:ext cx="5829300" cy="1913870"/>
          </a:xfrm>
          <a:prstGeom prst="rect">
            <a:avLst/>
          </a:prstGeom>
          <a:noFill/>
          <a:ln>
            <a:noFill/>
          </a:ln>
          <a:effectLst>
            <a:outerShdw blurRad="292100" rotWithShape="0" algn="tl" dir="2700000" dist="139700">
              <a:srgbClr val="333333">
                <a:alpha val="64705"/>
              </a:srgbClr>
            </a:outerShdw>
          </a:effectLst>
        </p:spPr>
      </p:pic>
      <p:cxnSp>
        <p:nvCxnSpPr>
          <p:cNvPr id="180" name="Google Shape;180;p30"/>
          <p:cNvCxnSpPr/>
          <p:nvPr/>
        </p:nvCxnSpPr>
        <p:spPr>
          <a:xfrm>
            <a:off x="3788247" y="2268271"/>
            <a:ext cx="0" cy="769746"/>
          </a:xfrm>
          <a:prstGeom prst="straightConnector1">
            <a:avLst/>
          </a:prstGeom>
          <a:noFill/>
          <a:ln cap="flat" cmpd="sng" w="19050">
            <a:solidFill>
              <a:schemeClr val="accent2"/>
            </a:solidFill>
            <a:prstDash val="solid"/>
            <a:miter lim="800000"/>
            <a:headEnd len="sm" w="sm" type="none"/>
            <a:tailEnd len="med" w="med" type="triangle"/>
          </a:ln>
        </p:spPr>
      </p:cxnSp>
      <p:cxnSp>
        <p:nvCxnSpPr>
          <p:cNvPr id="181" name="Google Shape;181;p30"/>
          <p:cNvCxnSpPr/>
          <p:nvPr/>
        </p:nvCxnSpPr>
        <p:spPr>
          <a:xfrm>
            <a:off x="5057775" y="2161034"/>
            <a:ext cx="552450" cy="601216"/>
          </a:xfrm>
          <a:prstGeom prst="straightConnector1">
            <a:avLst/>
          </a:prstGeom>
          <a:noFill/>
          <a:ln cap="flat" cmpd="sng" w="19050">
            <a:solidFill>
              <a:schemeClr val="accent2"/>
            </a:solidFill>
            <a:prstDash val="solid"/>
            <a:miter lim="800000"/>
            <a:headEnd len="sm" w="sm"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5" name="Shape 185"/>
        <p:cNvGrpSpPr/>
        <p:nvPr/>
      </p:nvGrpSpPr>
      <p:grpSpPr>
        <a:xfrm>
          <a:off x="0" y="0"/>
          <a:ext cx="0" cy="0"/>
          <a:chOff x="0" y="0"/>
          <a:chExt cx="0" cy="0"/>
        </a:xfrm>
      </p:grpSpPr>
      <p:sp>
        <p:nvSpPr>
          <p:cNvPr id="186" name="Google Shape;186;p31"/>
          <p:cNvSpPr/>
          <p:nvPr/>
        </p:nvSpPr>
        <p:spPr>
          <a:xfrm rot="-5400000">
            <a:off x="5643299" y="1760484"/>
            <a:ext cx="3816701" cy="2547884"/>
          </a:xfrm>
          <a:prstGeom prst="roundRect">
            <a:avLst>
              <a:gd fmla="val 16667" name="adj"/>
            </a:avLst>
          </a:prstGeom>
          <a:solidFill>
            <a:srgbClr val="D8D8D8"/>
          </a:soli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187" name="Google Shape;187;p31"/>
          <p:cNvSpPr txBox="1"/>
          <p:nvPr>
            <p:ph type="title"/>
          </p:nvPr>
        </p:nvSpPr>
        <p:spPr>
          <a:xfrm>
            <a:off x="417399" y="482600"/>
            <a:ext cx="8408194" cy="558627"/>
          </a:xfrm>
          <a:prstGeom prst="rect">
            <a:avLst/>
          </a:prstGeom>
          <a:solidFill>
            <a:srgbClr val="D8F2CF"/>
          </a:solid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100"/>
              <a:buFont typeface="Play"/>
              <a:buNone/>
            </a:pPr>
            <a:r>
              <a:rPr lang="en" sz="2100">
                <a:latin typeface="Play"/>
                <a:ea typeface="Play"/>
                <a:cs typeface="Play"/>
                <a:sym typeface="Play"/>
              </a:rPr>
              <a:t>Project </a:t>
            </a:r>
            <a:r>
              <a:rPr lang="en" sz="2100"/>
              <a:t>Deliverables: </a:t>
            </a:r>
            <a:r>
              <a:rPr b="1" lang="en" sz="2100"/>
              <a:t>SR entity recognition using LLMs </a:t>
            </a:r>
            <a:r>
              <a:rPr b="1" lang="en" sz="1100"/>
              <a:t>(meta-llama/Llama-3.1-70B-Instruct)</a:t>
            </a:r>
            <a:endParaRPr b="1" sz="1100">
              <a:latin typeface="Play"/>
              <a:ea typeface="Play"/>
              <a:cs typeface="Play"/>
              <a:sym typeface="Play"/>
            </a:endParaRPr>
          </a:p>
        </p:txBody>
      </p:sp>
      <p:sp>
        <p:nvSpPr>
          <p:cNvPr id="188" name="Google Shape;188;p31"/>
          <p:cNvSpPr/>
          <p:nvPr/>
        </p:nvSpPr>
        <p:spPr>
          <a:xfrm rot="-5400000">
            <a:off x="-758436" y="2382381"/>
            <a:ext cx="3816701" cy="1375159"/>
          </a:xfrm>
          <a:prstGeom prst="roundRect">
            <a:avLst>
              <a:gd fmla="val 16667" name="adj"/>
            </a:avLst>
          </a:prstGeom>
          <a:solidFill>
            <a:srgbClr val="D8D8D8"/>
          </a:soli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pic>
        <p:nvPicPr>
          <p:cNvPr descr="Document with solid fill" id="189" name="Google Shape;189;p31"/>
          <p:cNvPicPr preferRelativeResize="0"/>
          <p:nvPr/>
        </p:nvPicPr>
        <p:blipFill rotWithShape="1">
          <a:blip r:embed="rId3">
            <a:alphaModFix/>
          </a:blip>
          <a:srcRect b="0" l="0" r="0" t="0"/>
          <a:stretch/>
        </p:blipFill>
        <p:spPr>
          <a:xfrm>
            <a:off x="577493" y="1304473"/>
            <a:ext cx="1179293" cy="1179293"/>
          </a:xfrm>
          <a:prstGeom prst="rect">
            <a:avLst/>
          </a:prstGeom>
          <a:noFill/>
          <a:ln>
            <a:noFill/>
          </a:ln>
        </p:spPr>
      </p:pic>
      <p:pic>
        <p:nvPicPr>
          <p:cNvPr id="190" name="Google Shape;190;p31"/>
          <p:cNvPicPr preferRelativeResize="0"/>
          <p:nvPr/>
        </p:nvPicPr>
        <p:blipFill rotWithShape="1">
          <a:blip r:embed="rId4">
            <a:alphaModFix/>
          </a:blip>
          <a:srcRect b="0" l="0" r="0" t="0"/>
          <a:stretch/>
        </p:blipFill>
        <p:spPr>
          <a:xfrm>
            <a:off x="557594" y="2613509"/>
            <a:ext cx="1179293" cy="263337"/>
          </a:xfrm>
          <a:prstGeom prst="rect">
            <a:avLst/>
          </a:prstGeom>
          <a:noFill/>
          <a:ln>
            <a:noFill/>
          </a:ln>
        </p:spPr>
      </p:pic>
      <p:cxnSp>
        <p:nvCxnSpPr>
          <p:cNvPr id="191" name="Google Shape;191;p31"/>
          <p:cNvCxnSpPr/>
          <p:nvPr/>
        </p:nvCxnSpPr>
        <p:spPr>
          <a:xfrm>
            <a:off x="2015701" y="3041828"/>
            <a:ext cx="841961" cy="2490"/>
          </a:xfrm>
          <a:prstGeom prst="straightConnector1">
            <a:avLst/>
          </a:prstGeom>
          <a:noFill/>
          <a:ln cap="flat" cmpd="sng" w="76200">
            <a:solidFill>
              <a:schemeClr val="dk1"/>
            </a:solidFill>
            <a:prstDash val="solid"/>
            <a:miter lim="800000"/>
            <a:headEnd len="sm" w="sm" type="none"/>
            <a:tailEnd len="med" w="med" type="triangle"/>
          </a:ln>
        </p:spPr>
      </p:cxnSp>
      <p:grpSp>
        <p:nvGrpSpPr>
          <p:cNvPr id="192" name="Google Shape;192;p31"/>
          <p:cNvGrpSpPr/>
          <p:nvPr/>
        </p:nvGrpSpPr>
        <p:grpSpPr>
          <a:xfrm>
            <a:off x="2787835" y="2275238"/>
            <a:ext cx="1271133" cy="1271133"/>
            <a:chOff x="5552394" y="3145894"/>
            <a:chExt cx="1219200" cy="1219200"/>
          </a:xfrm>
        </p:grpSpPr>
        <p:pic>
          <p:nvPicPr>
            <p:cNvPr descr="Document with solid fill" id="193" name="Google Shape;193;p31"/>
            <p:cNvPicPr preferRelativeResize="0"/>
            <p:nvPr/>
          </p:nvPicPr>
          <p:blipFill rotWithShape="1">
            <a:blip r:embed="rId3">
              <a:alphaModFix/>
            </a:blip>
            <a:srcRect b="0" l="0" r="0" t="0"/>
            <a:stretch/>
          </p:blipFill>
          <p:spPr>
            <a:xfrm>
              <a:off x="5552394" y="3145894"/>
              <a:ext cx="1219200" cy="1219200"/>
            </a:xfrm>
            <a:prstGeom prst="rect">
              <a:avLst/>
            </a:prstGeom>
            <a:noFill/>
            <a:ln>
              <a:noFill/>
            </a:ln>
          </p:spPr>
        </p:pic>
        <p:sp>
          <p:nvSpPr>
            <p:cNvPr id="194" name="Google Shape;194;p31"/>
            <p:cNvSpPr/>
            <p:nvPr/>
          </p:nvSpPr>
          <p:spPr>
            <a:xfrm>
              <a:off x="6261310" y="3673978"/>
              <a:ext cx="108011" cy="107045"/>
            </a:xfrm>
            <a:prstGeom prst="rect">
              <a:avLst/>
            </a:prstGeom>
            <a:solidFill>
              <a:schemeClr val="accent2"/>
            </a:solidFill>
            <a:ln cap="flat" cmpd="sng" w="12700">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195" name="Google Shape;195;p31"/>
            <p:cNvSpPr/>
            <p:nvPr/>
          </p:nvSpPr>
          <p:spPr>
            <a:xfrm>
              <a:off x="6092269" y="3797106"/>
              <a:ext cx="108011" cy="107045"/>
            </a:xfrm>
            <a:prstGeom prst="rect">
              <a:avLst/>
            </a:prstGeom>
            <a:solidFill>
              <a:schemeClr val="accent3"/>
            </a:solid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196" name="Google Shape;196;p31"/>
            <p:cNvSpPr/>
            <p:nvPr/>
          </p:nvSpPr>
          <p:spPr>
            <a:xfrm>
              <a:off x="5934266" y="3572004"/>
              <a:ext cx="108011" cy="107045"/>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197" name="Google Shape;197;p31"/>
            <p:cNvSpPr/>
            <p:nvPr/>
          </p:nvSpPr>
          <p:spPr>
            <a:xfrm>
              <a:off x="5959218" y="3998114"/>
              <a:ext cx="108011" cy="107045"/>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198" name="Google Shape;198;p31"/>
            <p:cNvSpPr/>
            <p:nvPr/>
          </p:nvSpPr>
          <p:spPr>
            <a:xfrm>
              <a:off x="6260387" y="3998114"/>
              <a:ext cx="108011" cy="107045"/>
            </a:xfrm>
            <a:prstGeom prst="rect">
              <a:avLst/>
            </a:prstGeom>
            <a:solidFill>
              <a:schemeClr val="accent2"/>
            </a:solidFill>
            <a:ln cap="flat" cmpd="sng" w="12700">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grpSp>
      <p:pic>
        <p:nvPicPr>
          <p:cNvPr id="199" name="Google Shape;199;p31"/>
          <p:cNvPicPr preferRelativeResize="0"/>
          <p:nvPr/>
        </p:nvPicPr>
        <p:blipFill rotWithShape="1">
          <a:blip r:embed="rId5">
            <a:alphaModFix/>
          </a:blip>
          <a:srcRect b="0" l="0" r="0" t="0"/>
          <a:stretch/>
        </p:blipFill>
        <p:spPr>
          <a:xfrm>
            <a:off x="735748" y="3210065"/>
            <a:ext cx="749492" cy="280632"/>
          </a:xfrm>
          <a:prstGeom prst="rect">
            <a:avLst/>
          </a:prstGeom>
          <a:noFill/>
          <a:ln>
            <a:noFill/>
          </a:ln>
        </p:spPr>
      </p:pic>
      <p:sp>
        <p:nvSpPr>
          <p:cNvPr id="200" name="Google Shape;200;p31"/>
          <p:cNvSpPr txBox="1"/>
          <p:nvPr/>
        </p:nvSpPr>
        <p:spPr>
          <a:xfrm>
            <a:off x="450489" y="3741925"/>
            <a:ext cx="1406442" cy="1050149"/>
          </a:xfrm>
          <a:prstGeom prst="rect">
            <a:avLst/>
          </a:prstGeom>
          <a:noFill/>
          <a:ln>
            <a:noFill/>
          </a:ln>
        </p:spPr>
        <p:txBody>
          <a:bodyPr anchorCtr="0" anchor="t" bIns="45725" lIns="91425" spcFirstLastPara="1" rIns="91425" wrap="square" tIns="45725">
            <a:noAutofit/>
          </a:bodyPr>
          <a:lstStyle/>
          <a:p>
            <a:pPr indent="0" lvl="0" marL="0" marR="0" rtl="0" algn="ctr">
              <a:spcBef>
                <a:spcPts val="0"/>
              </a:spcBef>
              <a:spcAft>
                <a:spcPts val="0"/>
              </a:spcAft>
              <a:buNone/>
            </a:pPr>
            <a:r>
              <a:rPr b="1" i="0" lang="en" sz="1200">
                <a:solidFill>
                  <a:schemeClr val="dk1"/>
                </a:solidFill>
                <a:latin typeface="Calibri"/>
                <a:ea typeface="Calibri"/>
                <a:cs typeface="Calibri"/>
                <a:sym typeface="Calibri"/>
              </a:rPr>
              <a:t>Self-resistance gene related literature (150 abstracts / 50 OA full texts)</a:t>
            </a:r>
            <a:endParaRPr sz="1100"/>
          </a:p>
        </p:txBody>
      </p:sp>
      <p:sp>
        <p:nvSpPr>
          <p:cNvPr id="201" name="Google Shape;201;p31"/>
          <p:cNvSpPr txBox="1"/>
          <p:nvPr/>
        </p:nvSpPr>
        <p:spPr>
          <a:xfrm>
            <a:off x="1837828" y="2336109"/>
            <a:ext cx="1132614" cy="553998"/>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100" u="sng">
                <a:solidFill>
                  <a:schemeClr val="hlink"/>
                </a:solidFill>
                <a:latin typeface="Arial"/>
                <a:ea typeface="Arial"/>
                <a:cs typeface="Arial"/>
                <a:sym typeface="Arial"/>
                <a:hlinkClick r:id="rId6"/>
              </a:rPr>
              <a:t>EMERALD BGCs pipeline </a:t>
            </a:r>
            <a:r>
              <a:rPr lang="en" sz="1100">
                <a:solidFill>
                  <a:schemeClr val="dk1"/>
                </a:solidFill>
                <a:latin typeface="Arial"/>
                <a:ea typeface="Arial"/>
                <a:cs typeface="Arial"/>
                <a:sym typeface="Arial"/>
              </a:rPr>
              <a:t>(NER transformers)</a:t>
            </a:r>
            <a:endParaRPr sz="1100"/>
          </a:p>
        </p:txBody>
      </p:sp>
      <p:cxnSp>
        <p:nvCxnSpPr>
          <p:cNvPr id="202" name="Google Shape;202;p31"/>
          <p:cNvCxnSpPr/>
          <p:nvPr/>
        </p:nvCxnSpPr>
        <p:spPr>
          <a:xfrm>
            <a:off x="4016818" y="3038194"/>
            <a:ext cx="691785" cy="0"/>
          </a:xfrm>
          <a:prstGeom prst="straightConnector1">
            <a:avLst/>
          </a:prstGeom>
          <a:noFill/>
          <a:ln cap="flat" cmpd="sng" w="76200">
            <a:solidFill>
              <a:schemeClr val="dk1"/>
            </a:solidFill>
            <a:prstDash val="solid"/>
            <a:miter lim="800000"/>
            <a:headEnd len="sm" w="sm" type="none"/>
            <a:tailEnd len="med" w="med" type="triangle"/>
          </a:ln>
        </p:spPr>
      </p:cxnSp>
      <p:sp>
        <p:nvSpPr>
          <p:cNvPr id="203" name="Google Shape;203;p31"/>
          <p:cNvSpPr txBox="1"/>
          <p:nvPr/>
        </p:nvSpPr>
        <p:spPr>
          <a:xfrm>
            <a:off x="3842888" y="2197657"/>
            <a:ext cx="993359" cy="76174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900">
                <a:solidFill>
                  <a:schemeClr val="dk1"/>
                </a:solidFill>
                <a:latin typeface="Arial"/>
                <a:ea typeface="Arial"/>
                <a:cs typeface="Arial"/>
                <a:sym typeface="Arial"/>
              </a:rPr>
              <a:t>Few-shot prompting with llama-3.1-7B-instruct (</a:t>
            </a:r>
            <a:r>
              <a:rPr b="1" lang="en" sz="900">
                <a:solidFill>
                  <a:schemeClr val="dk1"/>
                </a:solidFill>
                <a:latin typeface="Arial"/>
                <a:ea typeface="Arial"/>
                <a:cs typeface="Arial"/>
                <a:sym typeface="Arial"/>
              </a:rPr>
              <a:t>task</a:t>
            </a:r>
            <a:r>
              <a:rPr lang="en" sz="900">
                <a:solidFill>
                  <a:schemeClr val="dk1"/>
                </a:solidFill>
                <a:latin typeface="Arial"/>
                <a:ea typeface="Arial"/>
                <a:cs typeface="Arial"/>
                <a:sym typeface="Arial"/>
              </a:rPr>
              <a:t> + 5 </a:t>
            </a:r>
            <a:r>
              <a:rPr b="1" lang="en" sz="900">
                <a:solidFill>
                  <a:schemeClr val="dk1"/>
                </a:solidFill>
                <a:latin typeface="Arial"/>
                <a:ea typeface="Arial"/>
                <a:cs typeface="Arial"/>
                <a:sym typeface="Arial"/>
              </a:rPr>
              <a:t>examples</a:t>
            </a:r>
            <a:r>
              <a:rPr lang="en" sz="900">
                <a:solidFill>
                  <a:schemeClr val="dk1"/>
                </a:solidFill>
                <a:latin typeface="Arial"/>
                <a:ea typeface="Arial"/>
                <a:cs typeface="Arial"/>
                <a:sym typeface="Arial"/>
              </a:rPr>
              <a:t>)</a:t>
            </a:r>
            <a:endParaRPr sz="1100"/>
          </a:p>
        </p:txBody>
      </p:sp>
      <p:grpSp>
        <p:nvGrpSpPr>
          <p:cNvPr id="204" name="Google Shape;204;p31"/>
          <p:cNvGrpSpPr/>
          <p:nvPr/>
        </p:nvGrpSpPr>
        <p:grpSpPr>
          <a:xfrm>
            <a:off x="4646081" y="2209865"/>
            <a:ext cx="1360484" cy="1360484"/>
            <a:chOff x="5552394" y="3145894"/>
            <a:chExt cx="1219200" cy="1219200"/>
          </a:xfrm>
        </p:grpSpPr>
        <p:pic>
          <p:nvPicPr>
            <p:cNvPr descr="Document with solid fill" id="205" name="Google Shape;205;p31"/>
            <p:cNvPicPr preferRelativeResize="0"/>
            <p:nvPr/>
          </p:nvPicPr>
          <p:blipFill rotWithShape="1">
            <a:blip r:embed="rId3">
              <a:alphaModFix/>
            </a:blip>
            <a:srcRect b="0" l="0" r="0" t="0"/>
            <a:stretch/>
          </p:blipFill>
          <p:spPr>
            <a:xfrm>
              <a:off x="5552394" y="3145894"/>
              <a:ext cx="1219200" cy="1219200"/>
            </a:xfrm>
            <a:prstGeom prst="rect">
              <a:avLst/>
            </a:prstGeom>
            <a:noFill/>
            <a:ln>
              <a:noFill/>
            </a:ln>
          </p:spPr>
        </p:pic>
        <p:sp>
          <p:nvSpPr>
            <p:cNvPr id="206" name="Google Shape;206;p31"/>
            <p:cNvSpPr/>
            <p:nvPr/>
          </p:nvSpPr>
          <p:spPr>
            <a:xfrm>
              <a:off x="6261310" y="3673978"/>
              <a:ext cx="108011" cy="107045"/>
            </a:xfrm>
            <a:prstGeom prst="rect">
              <a:avLst/>
            </a:prstGeom>
            <a:solidFill>
              <a:srgbClr val="E59DDC"/>
            </a:solidFill>
            <a:ln cap="flat" cmpd="sng" w="12700">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207" name="Google Shape;207;p31"/>
            <p:cNvSpPr/>
            <p:nvPr/>
          </p:nvSpPr>
          <p:spPr>
            <a:xfrm>
              <a:off x="6092269" y="3797106"/>
              <a:ext cx="108011" cy="107045"/>
            </a:xfrm>
            <a:prstGeom prst="rect">
              <a:avLst/>
            </a:prstGeom>
            <a:solidFill>
              <a:srgbClr val="D8F2CF"/>
            </a:solid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208" name="Google Shape;208;p31"/>
            <p:cNvSpPr/>
            <p:nvPr/>
          </p:nvSpPr>
          <p:spPr>
            <a:xfrm>
              <a:off x="5934266" y="3572004"/>
              <a:ext cx="108011" cy="107045"/>
            </a:xfrm>
            <a:prstGeom prst="rect">
              <a:avLst/>
            </a:prstGeom>
            <a:solidFill>
              <a:srgbClr val="C7EDFC"/>
            </a:solidFill>
            <a:ln cap="flat" cmpd="sng" w="127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209" name="Google Shape;209;p31"/>
            <p:cNvSpPr/>
            <p:nvPr/>
          </p:nvSpPr>
          <p:spPr>
            <a:xfrm>
              <a:off x="5959218" y="3998114"/>
              <a:ext cx="108011" cy="107045"/>
            </a:xfrm>
            <a:prstGeom prst="rect">
              <a:avLst/>
            </a:prstGeom>
            <a:solidFill>
              <a:srgbClr val="F2A982"/>
            </a:solidFill>
            <a:ln cap="flat" cmpd="sng" w="127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210" name="Google Shape;210;p31"/>
            <p:cNvSpPr/>
            <p:nvPr/>
          </p:nvSpPr>
          <p:spPr>
            <a:xfrm>
              <a:off x="6260387" y="3998114"/>
              <a:ext cx="108011" cy="107045"/>
            </a:xfrm>
            <a:prstGeom prst="rect">
              <a:avLst/>
            </a:prstGeom>
            <a:solidFill>
              <a:schemeClr val="accent2"/>
            </a:solidFill>
            <a:ln cap="flat" cmpd="sng" w="12700">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grpSp>
      <p:pic>
        <p:nvPicPr>
          <p:cNvPr id="211" name="Google Shape;211;p31"/>
          <p:cNvPicPr preferRelativeResize="0"/>
          <p:nvPr/>
        </p:nvPicPr>
        <p:blipFill rotWithShape="1">
          <a:blip r:embed="rId7">
            <a:alphaModFix/>
          </a:blip>
          <a:srcRect b="0" l="0" r="31370" t="0"/>
          <a:stretch/>
        </p:blipFill>
        <p:spPr>
          <a:xfrm>
            <a:off x="6455139" y="1270336"/>
            <a:ext cx="2163744" cy="1238230"/>
          </a:xfrm>
          <a:prstGeom prst="rect">
            <a:avLst/>
          </a:prstGeom>
          <a:noFill/>
          <a:ln>
            <a:noFill/>
          </a:ln>
          <a:effectLst>
            <a:outerShdw blurRad="292100" rotWithShape="0" algn="tl" dir="2700000" dist="139700">
              <a:srgbClr val="333333">
                <a:alpha val="64705"/>
              </a:srgbClr>
            </a:outerShdw>
          </a:effectLst>
        </p:spPr>
      </p:pic>
      <p:pic>
        <p:nvPicPr>
          <p:cNvPr id="212" name="Google Shape;212;p31"/>
          <p:cNvPicPr preferRelativeResize="0"/>
          <p:nvPr/>
        </p:nvPicPr>
        <p:blipFill rotWithShape="1">
          <a:blip r:embed="rId8">
            <a:alphaModFix/>
          </a:blip>
          <a:srcRect b="0" l="0" r="0" t="0"/>
          <a:stretch/>
        </p:blipFill>
        <p:spPr>
          <a:xfrm>
            <a:off x="6455139" y="2675085"/>
            <a:ext cx="2150499" cy="1220465"/>
          </a:xfrm>
          <a:prstGeom prst="rect">
            <a:avLst/>
          </a:prstGeom>
          <a:noFill/>
          <a:ln>
            <a:noFill/>
          </a:ln>
          <a:effectLst>
            <a:outerShdw blurRad="292100" rotWithShape="0" algn="tl" dir="2700000" dist="139700">
              <a:srgbClr val="333333">
                <a:alpha val="64705"/>
              </a:srgbClr>
            </a:outerShdw>
          </a:effectLst>
        </p:spPr>
      </p:pic>
      <p:grpSp>
        <p:nvGrpSpPr>
          <p:cNvPr id="213" name="Google Shape;213;p31"/>
          <p:cNvGrpSpPr/>
          <p:nvPr/>
        </p:nvGrpSpPr>
        <p:grpSpPr>
          <a:xfrm>
            <a:off x="8104541" y="4053496"/>
            <a:ext cx="577125" cy="731336"/>
            <a:chOff x="3019804" y="2570510"/>
            <a:chExt cx="812302" cy="1029354"/>
          </a:xfrm>
        </p:grpSpPr>
        <p:pic>
          <p:nvPicPr>
            <p:cNvPr descr="Left Brain with solid fill" id="214" name="Google Shape;214;p31"/>
            <p:cNvPicPr preferRelativeResize="0"/>
            <p:nvPr/>
          </p:nvPicPr>
          <p:blipFill rotWithShape="1">
            <a:blip r:embed="rId9">
              <a:alphaModFix/>
            </a:blip>
            <a:srcRect b="0" l="0" r="0" t="0"/>
            <a:stretch/>
          </p:blipFill>
          <p:spPr>
            <a:xfrm>
              <a:off x="3210188" y="2570510"/>
              <a:ext cx="434938" cy="434938"/>
            </a:xfrm>
            <a:prstGeom prst="rect">
              <a:avLst/>
            </a:prstGeom>
            <a:noFill/>
            <a:ln>
              <a:noFill/>
            </a:ln>
          </p:spPr>
        </p:pic>
        <p:pic>
          <p:nvPicPr>
            <p:cNvPr descr="Robot outline" id="215" name="Google Shape;215;p31"/>
            <p:cNvPicPr preferRelativeResize="0"/>
            <p:nvPr/>
          </p:nvPicPr>
          <p:blipFill rotWithShape="1">
            <a:blip r:embed="rId10">
              <a:alphaModFix/>
            </a:blip>
            <a:srcRect b="0" l="0" r="0" t="0"/>
            <a:stretch/>
          </p:blipFill>
          <p:spPr>
            <a:xfrm>
              <a:off x="3019804" y="2787562"/>
              <a:ext cx="812302" cy="812302"/>
            </a:xfrm>
            <a:prstGeom prst="rect">
              <a:avLst/>
            </a:prstGeom>
            <a:noFill/>
            <a:ln>
              <a:noFill/>
            </a:ln>
          </p:spPr>
        </p:pic>
      </p:grpSp>
      <p:sp>
        <p:nvSpPr>
          <p:cNvPr id="216" name="Google Shape;216;p31"/>
          <p:cNvSpPr txBox="1"/>
          <p:nvPr/>
        </p:nvSpPr>
        <p:spPr>
          <a:xfrm>
            <a:off x="6460878" y="4068569"/>
            <a:ext cx="1668734" cy="76174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900">
                <a:solidFill>
                  <a:schemeClr val="dk1"/>
                </a:solidFill>
                <a:latin typeface="Arial"/>
                <a:ea typeface="Arial"/>
                <a:cs typeface="Arial"/>
                <a:sym typeface="Arial"/>
              </a:rPr>
              <a:t>Identifying LLM-derived SR protein translations in whole genome sequences to generate training datasets for fine-tuning SR ML models</a:t>
            </a:r>
            <a:endParaRPr sz="1100"/>
          </a:p>
        </p:txBody>
      </p:sp>
      <p:cxnSp>
        <p:nvCxnSpPr>
          <p:cNvPr id="217" name="Google Shape;217;p31"/>
          <p:cNvCxnSpPr/>
          <p:nvPr/>
        </p:nvCxnSpPr>
        <p:spPr>
          <a:xfrm flipH="1" rot="10800000">
            <a:off x="5618858" y="1379962"/>
            <a:ext cx="1594394" cy="1445855"/>
          </a:xfrm>
          <a:prstGeom prst="straightConnector1">
            <a:avLst/>
          </a:prstGeom>
          <a:noFill/>
          <a:ln cap="flat" cmpd="sng" w="19050">
            <a:solidFill>
              <a:schemeClr val="dk1"/>
            </a:solidFill>
            <a:prstDash val="solid"/>
            <a:miter lim="800000"/>
            <a:headEnd len="sm" w="sm" type="none"/>
            <a:tailEnd len="med" w="med" type="triangle"/>
          </a:ln>
        </p:spPr>
      </p:cxnSp>
      <p:cxnSp>
        <p:nvCxnSpPr>
          <p:cNvPr id="218" name="Google Shape;218;p31"/>
          <p:cNvCxnSpPr/>
          <p:nvPr/>
        </p:nvCxnSpPr>
        <p:spPr>
          <a:xfrm>
            <a:off x="7419962" y="1320590"/>
            <a:ext cx="0" cy="1419778"/>
          </a:xfrm>
          <a:prstGeom prst="straightConnector1">
            <a:avLst/>
          </a:prstGeom>
          <a:noFill/>
          <a:ln cap="flat" cmpd="sng" w="19050">
            <a:solidFill>
              <a:schemeClr val="dk1"/>
            </a:solidFill>
            <a:prstDash val="solid"/>
            <a:miter lim="800000"/>
            <a:headEnd len="sm" w="sm" type="none"/>
            <a:tailEnd len="med" w="med" type="triangle"/>
          </a:ln>
        </p:spPr>
      </p:cxnSp>
      <p:cxnSp>
        <p:nvCxnSpPr>
          <p:cNvPr id="219" name="Google Shape;219;p31"/>
          <p:cNvCxnSpPr/>
          <p:nvPr/>
        </p:nvCxnSpPr>
        <p:spPr>
          <a:xfrm>
            <a:off x="7767886" y="3803001"/>
            <a:ext cx="0" cy="265568"/>
          </a:xfrm>
          <a:prstGeom prst="straightConnector1">
            <a:avLst/>
          </a:prstGeom>
          <a:noFill/>
          <a:ln cap="flat" cmpd="sng" w="19050">
            <a:solidFill>
              <a:schemeClr val="dk1"/>
            </a:solidFill>
            <a:prstDash val="solid"/>
            <a:miter lim="800000"/>
            <a:headEnd len="sm" w="sm" type="none"/>
            <a:tailEnd len="med" w="med" type="triangle"/>
          </a:ln>
        </p:spPr>
      </p:cxnSp>
      <p:grpSp>
        <p:nvGrpSpPr>
          <p:cNvPr id="220" name="Google Shape;220;p31"/>
          <p:cNvGrpSpPr/>
          <p:nvPr/>
        </p:nvGrpSpPr>
        <p:grpSpPr>
          <a:xfrm>
            <a:off x="4058969" y="1498981"/>
            <a:ext cx="520264" cy="659282"/>
            <a:chOff x="3019804" y="2570510"/>
            <a:chExt cx="812302" cy="1029354"/>
          </a:xfrm>
        </p:grpSpPr>
        <p:pic>
          <p:nvPicPr>
            <p:cNvPr descr="Left Brain with solid fill" id="221" name="Google Shape;221;p31"/>
            <p:cNvPicPr preferRelativeResize="0"/>
            <p:nvPr/>
          </p:nvPicPr>
          <p:blipFill rotWithShape="1">
            <a:blip r:embed="rId9">
              <a:alphaModFix/>
            </a:blip>
            <a:srcRect b="0" l="0" r="0" t="0"/>
            <a:stretch/>
          </p:blipFill>
          <p:spPr>
            <a:xfrm>
              <a:off x="3210188" y="2570510"/>
              <a:ext cx="434938" cy="434938"/>
            </a:xfrm>
            <a:prstGeom prst="rect">
              <a:avLst/>
            </a:prstGeom>
            <a:noFill/>
            <a:ln>
              <a:noFill/>
            </a:ln>
          </p:spPr>
        </p:pic>
        <p:pic>
          <p:nvPicPr>
            <p:cNvPr descr="Robot outline" id="222" name="Google Shape;222;p31"/>
            <p:cNvPicPr preferRelativeResize="0"/>
            <p:nvPr/>
          </p:nvPicPr>
          <p:blipFill rotWithShape="1">
            <a:blip r:embed="rId10">
              <a:alphaModFix/>
            </a:blip>
            <a:srcRect b="0" l="0" r="0" t="0"/>
            <a:stretch/>
          </p:blipFill>
          <p:spPr>
            <a:xfrm>
              <a:off x="3019804" y="2787562"/>
              <a:ext cx="812302" cy="812302"/>
            </a:xfrm>
            <a:prstGeom prst="rect">
              <a:avLst/>
            </a:prstGeom>
            <a:noFill/>
            <a:ln>
              <a:noFill/>
            </a:ln>
          </p:spPr>
        </p:pic>
      </p:grpSp>
      <p:sp>
        <p:nvSpPr>
          <p:cNvPr id="223" name="Google Shape;223;p31"/>
          <p:cNvSpPr txBox="1"/>
          <p:nvPr/>
        </p:nvSpPr>
        <p:spPr>
          <a:xfrm>
            <a:off x="4554406" y="3517086"/>
            <a:ext cx="1680779" cy="117724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Arial"/>
                <a:ea typeface="Arial"/>
                <a:cs typeface="Arial"/>
                <a:sym typeface="Arial"/>
              </a:rPr>
              <a:t>Annotated sentences with self-resistance entities: </a:t>
            </a:r>
            <a:endParaRPr sz="1100"/>
          </a:p>
          <a:p>
            <a:pPr indent="-120650" lvl="0" marL="127000" marR="0" rtl="0" algn="l">
              <a:spcBef>
                <a:spcPts val="0"/>
              </a:spcBef>
              <a:spcAft>
                <a:spcPts val="0"/>
              </a:spcAft>
              <a:buClr>
                <a:schemeClr val="dk1"/>
              </a:buClr>
              <a:buSzPts val="900"/>
              <a:buFont typeface="Arial"/>
              <a:buChar char="•"/>
            </a:pPr>
            <a:r>
              <a:rPr lang="en" sz="900">
                <a:solidFill>
                  <a:schemeClr val="dk1"/>
                </a:solidFill>
                <a:latin typeface="Arial"/>
                <a:ea typeface="Arial"/>
                <a:cs typeface="Arial"/>
                <a:sym typeface="Arial"/>
              </a:rPr>
              <a:t>Self-resistance-gene-protein</a:t>
            </a:r>
            <a:endParaRPr sz="1100"/>
          </a:p>
          <a:p>
            <a:pPr indent="-120650" lvl="0" marL="127000" marR="0" rtl="0" algn="l">
              <a:spcBef>
                <a:spcPts val="0"/>
              </a:spcBef>
              <a:spcAft>
                <a:spcPts val="0"/>
              </a:spcAft>
              <a:buClr>
                <a:schemeClr val="dk1"/>
              </a:buClr>
              <a:buSzPts val="900"/>
              <a:buFont typeface="Arial"/>
              <a:buChar char="•"/>
            </a:pPr>
            <a:r>
              <a:rPr lang="en" sz="900">
                <a:solidFill>
                  <a:schemeClr val="dk1"/>
                </a:solidFill>
                <a:latin typeface="Arial"/>
                <a:ea typeface="Arial"/>
                <a:cs typeface="Arial"/>
                <a:sym typeface="Arial"/>
              </a:rPr>
              <a:t>Self-resistance-mechanism</a:t>
            </a:r>
            <a:endParaRPr sz="1100"/>
          </a:p>
          <a:p>
            <a:pPr indent="-120650" lvl="0" marL="127000" marR="0" rtl="0" algn="l">
              <a:spcBef>
                <a:spcPts val="0"/>
              </a:spcBef>
              <a:spcAft>
                <a:spcPts val="0"/>
              </a:spcAft>
              <a:buClr>
                <a:schemeClr val="dk1"/>
              </a:buClr>
              <a:buSzPts val="900"/>
              <a:buFont typeface="Arial"/>
              <a:buChar char="•"/>
            </a:pPr>
            <a:r>
              <a:rPr lang="en" sz="900">
                <a:solidFill>
                  <a:schemeClr val="dk1"/>
                </a:solidFill>
                <a:latin typeface="Arial"/>
                <a:ea typeface="Arial"/>
                <a:cs typeface="Arial"/>
                <a:sym typeface="Arial"/>
              </a:rPr>
              <a:t>Self-resistance-compound</a:t>
            </a:r>
            <a:endParaRPr sz="1100"/>
          </a:p>
          <a:p>
            <a:pPr indent="-120650" lvl="0" marL="127000" marR="0" rtl="0" algn="l">
              <a:spcBef>
                <a:spcPts val="0"/>
              </a:spcBef>
              <a:spcAft>
                <a:spcPts val="0"/>
              </a:spcAft>
              <a:buClr>
                <a:schemeClr val="dk1"/>
              </a:buClr>
              <a:buSzPts val="900"/>
              <a:buFont typeface="Arial"/>
              <a:buChar char="•"/>
            </a:pPr>
            <a:r>
              <a:rPr lang="en" sz="900">
                <a:solidFill>
                  <a:schemeClr val="dk1"/>
                </a:solidFill>
                <a:latin typeface="Arial"/>
                <a:ea typeface="Arial"/>
                <a:cs typeface="Arial"/>
                <a:sym typeface="Arial"/>
              </a:rPr>
              <a:t>Self-resistance-regulator</a:t>
            </a:r>
            <a:endParaRPr sz="1100"/>
          </a:p>
          <a:p>
            <a:pPr indent="-120650" lvl="0" marL="127000" marR="0" rtl="0" algn="l">
              <a:spcBef>
                <a:spcPts val="0"/>
              </a:spcBef>
              <a:spcAft>
                <a:spcPts val="0"/>
              </a:spcAft>
              <a:buClr>
                <a:schemeClr val="dk1"/>
              </a:buClr>
              <a:buSzPts val="900"/>
              <a:buFont typeface="Arial"/>
              <a:buChar char="•"/>
            </a:pPr>
            <a:r>
              <a:rPr lang="en" sz="900">
                <a:solidFill>
                  <a:schemeClr val="dk1"/>
                </a:solidFill>
                <a:latin typeface="Arial"/>
                <a:ea typeface="Arial"/>
                <a:cs typeface="Arial"/>
                <a:sym typeface="Arial"/>
              </a:rPr>
              <a:t>Organism</a:t>
            </a:r>
            <a:endParaRPr sz="1100"/>
          </a:p>
          <a:p>
            <a:pPr indent="-120650" lvl="0" marL="127000" marR="0" rtl="0" algn="l">
              <a:spcBef>
                <a:spcPts val="0"/>
              </a:spcBef>
              <a:spcAft>
                <a:spcPts val="0"/>
              </a:spcAft>
              <a:buClr>
                <a:schemeClr val="dk1"/>
              </a:buClr>
              <a:buSzPts val="900"/>
              <a:buFont typeface="Arial"/>
              <a:buChar char="•"/>
            </a:pPr>
            <a:r>
              <a:rPr lang="en" sz="900">
                <a:solidFill>
                  <a:schemeClr val="dk1"/>
                </a:solidFill>
                <a:latin typeface="Arial"/>
                <a:ea typeface="Arial"/>
                <a:cs typeface="Arial"/>
                <a:sym typeface="Arial"/>
              </a:rPr>
              <a:t>Accession</a:t>
            </a:r>
            <a:endParaRPr sz="1100"/>
          </a:p>
        </p:txBody>
      </p:sp>
      <p:sp>
        <p:nvSpPr>
          <p:cNvPr id="224" name="Google Shape;224;p31"/>
          <p:cNvSpPr txBox="1"/>
          <p:nvPr/>
        </p:nvSpPr>
        <p:spPr>
          <a:xfrm>
            <a:off x="2905005" y="3501703"/>
            <a:ext cx="1264157" cy="131574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Arial"/>
                <a:ea typeface="Arial"/>
                <a:cs typeface="Arial"/>
                <a:sym typeface="Arial"/>
              </a:rPr>
              <a:t>Annotated sentences with BGCs entities: </a:t>
            </a:r>
            <a:endParaRPr sz="1100"/>
          </a:p>
          <a:p>
            <a:pPr indent="-120650" lvl="0" marL="127000" marR="0" rtl="0" algn="l">
              <a:spcBef>
                <a:spcPts val="0"/>
              </a:spcBef>
              <a:spcAft>
                <a:spcPts val="0"/>
              </a:spcAft>
              <a:buClr>
                <a:schemeClr val="dk1"/>
              </a:buClr>
              <a:buSzPts val="900"/>
              <a:buFont typeface="Arial"/>
              <a:buChar char="•"/>
            </a:pPr>
            <a:r>
              <a:rPr lang="en" sz="900">
                <a:solidFill>
                  <a:schemeClr val="dk1"/>
                </a:solidFill>
                <a:latin typeface="Arial"/>
                <a:ea typeface="Arial"/>
                <a:cs typeface="Arial"/>
                <a:sym typeface="Arial"/>
              </a:rPr>
              <a:t>bgc-gene-name</a:t>
            </a:r>
            <a:endParaRPr sz="1100"/>
          </a:p>
          <a:p>
            <a:pPr indent="-120650" lvl="0" marL="127000" marR="0" rtl="0" algn="l">
              <a:spcBef>
                <a:spcPts val="0"/>
              </a:spcBef>
              <a:spcAft>
                <a:spcPts val="0"/>
              </a:spcAft>
              <a:buClr>
                <a:schemeClr val="dk1"/>
              </a:buClr>
              <a:buSzPts val="900"/>
              <a:buFont typeface="Arial"/>
              <a:buChar char="•"/>
            </a:pPr>
            <a:r>
              <a:rPr lang="en" sz="900">
                <a:solidFill>
                  <a:schemeClr val="dk1"/>
                </a:solidFill>
                <a:latin typeface="Arial"/>
                <a:ea typeface="Arial"/>
                <a:cs typeface="Arial"/>
                <a:sym typeface="Arial"/>
              </a:rPr>
              <a:t>bgc-class</a:t>
            </a:r>
            <a:endParaRPr sz="1100"/>
          </a:p>
          <a:p>
            <a:pPr indent="-120650" lvl="0" marL="127000" marR="0" rtl="0" algn="l">
              <a:spcBef>
                <a:spcPts val="0"/>
              </a:spcBef>
              <a:spcAft>
                <a:spcPts val="0"/>
              </a:spcAft>
              <a:buClr>
                <a:schemeClr val="dk1"/>
              </a:buClr>
              <a:buSzPts val="900"/>
              <a:buFont typeface="Arial"/>
              <a:buChar char="•"/>
            </a:pPr>
            <a:r>
              <a:rPr lang="en" sz="900">
                <a:solidFill>
                  <a:schemeClr val="dk1"/>
                </a:solidFill>
                <a:latin typeface="Arial"/>
                <a:ea typeface="Arial"/>
                <a:cs typeface="Arial"/>
                <a:sym typeface="Arial"/>
              </a:rPr>
              <a:t>bgc-protein-name</a:t>
            </a:r>
            <a:endParaRPr sz="1100"/>
          </a:p>
          <a:p>
            <a:pPr indent="-120650" lvl="0" marL="127000" marR="0" rtl="0" algn="l">
              <a:spcBef>
                <a:spcPts val="0"/>
              </a:spcBef>
              <a:spcAft>
                <a:spcPts val="0"/>
              </a:spcAft>
              <a:buClr>
                <a:schemeClr val="dk1"/>
              </a:buClr>
              <a:buSzPts val="900"/>
              <a:buFont typeface="Arial"/>
              <a:buChar char="•"/>
            </a:pPr>
            <a:r>
              <a:rPr lang="en" sz="900">
                <a:solidFill>
                  <a:schemeClr val="dk1"/>
                </a:solidFill>
                <a:latin typeface="Arial"/>
                <a:ea typeface="Arial"/>
                <a:cs typeface="Arial"/>
                <a:sym typeface="Arial"/>
              </a:rPr>
              <a:t>bgc-compound</a:t>
            </a:r>
            <a:endParaRPr sz="1100"/>
          </a:p>
          <a:p>
            <a:pPr indent="-120650" lvl="0" marL="127000" marR="0" rtl="0" algn="l">
              <a:spcBef>
                <a:spcPts val="0"/>
              </a:spcBef>
              <a:spcAft>
                <a:spcPts val="0"/>
              </a:spcAft>
              <a:buClr>
                <a:schemeClr val="dk1"/>
              </a:buClr>
              <a:buSzPts val="900"/>
              <a:buFont typeface="Arial"/>
              <a:buChar char="•"/>
            </a:pPr>
            <a:r>
              <a:rPr lang="en" sz="900">
                <a:solidFill>
                  <a:schemeClr val="dk1"/>
                </a:solidFill>
                <a:latin typeface="Arial"/>
                <a:ea typeface="Arial"/>
                <a:cs typeface="Arial"/>
                <a:sym typeface="Arial"/>
              </a:rPr>
              <a:t>bgc-action</a:t>
            </a:r>
            <a:endParaRPr sz="1100"/>
          </a:p>
          <a:p>
            <a:pPr indent="-120650" lvl="0" marL="127000" marR="0" rtl="0" algn="l">
              <a:spcBef>
                <a:spcPts val="0"/>
              </a:spcBef>
              <a:spcAft>
                <a:spcPts val="0"/>
              </a:spcAft>
              <a:buClr>
                <a:schemeClr val="dk1"/>
              </a:buClr>
              <a:buSzPts val="900"/>
              <a:buFont typeface="Arial"/>
              <a:buChar char="•"/>
            </a:pPr>
            <a:r>
              <a:rPr lang="en" sz="900">
                <a:solidFill>
                  <a:schemeClr val="dk1"/>
                </a:solidFill>
                <a:latin typeface="Arial"/>
                <a:ea typeface="Arial"/>
                <a:cs typeface="Arial"/>
                <a:sym typeface="Arial"/>
              </a:rPr>
              <a:t>bgc-accession</a:t>
            </a:r>
            <a:endParaRPr sz="1100"/>
          </a:p>
          <a:p>
            <a:pPr indent="-120650" lvl="0" marL="127000" marR="0" rtl="0" algn="l">
              <a:spcBef>
                <a:spcPts val="0"/>
              </a:spcBef>
              <a:spcAft>
                <a:spcPts val="0"/>
              </a:spcAft>
              <a:buClr>
                <a:schemeClr val="dk1"/>
              </a:buClr>
              <a:buSzPts val="900"/>
              <a:buFont typeface="Arial"/>
              <a:buChar char="•"/>
            </a:pPr>
            <a:r>
              <a:rPr lang="en" sz="900">
                <a:solidFill>
                  <a:schemeClr val="dk1"/>
                </a:solidFill>
                <a:latin typeface="Arial"/>
                <a:ea typeface="Arial"/>
                <a:cs typeface="Arial"/>
                <a:sym typeface="Arial"/>
              </a:rPr>
              <a:t>bgc-organism</a:t>
            </a:r>
            <a:endParaRPr sz="1100"/>
          </a:p>
        </p:txBody>
      </p:sp>
      <p:grpSp>
        <p:nvGrpSpPr>
          <p:cNvPr id="225" name="Google Shape;225;p31"/>
          <p:cNvGrpSpPr/>
          <p:nvPr/>
        </p:nvGrpSpPr>
        <p:grpSpPr>
          <a:xfrm>
            <a:off x="2136070" y="1498981"/>
            <a:ext cx="520264" cy="659282"/>
            <a:chOff x="3019804" y="2570510"/>
            <a:chExt cx="812302" cy="1029354"/>
          </a:xfrm>
        </p:grpSpPr>
        <p:pic>
          <p:nvPicPr>
            <p:cNvPr descr="Left Brain with solid fill" id="226" name="Google Shape;226;p31"/>
            <p:cNvPicPr preferRelativeResize="0"/>
            <p:nvPr/>
          </p:nvPicPr>
          <p:blipFill rotWithShape="1">
            <a:blip r:embed="rId9">
              <a:alphaModFix/>
            </a:blip>
            <a:srcRect b="0" l="0" r="0" t="0"/>
            <a:stretch/>
          </p:blipFill>
          <p:spPr>
            <a:xfrm>
              <a:off x="3210188" y="2570510"/>
              <a:ext cx="434938" cy="434938"/>
            </a:xfrm>
            <a:prstGeom prst="rect">
              <a:avLst/>
            </a:prstGeom>
            <a:noFill/>
            <a:ln>
              <a:noFill/>
            </a:ln>
          </p:spPr>
        </p:pic>
        <p:pic>
          <p:nvPicPr>
            <p:cNvPr descr="Robot outline" id="227" name="Google Shape;227;p31"/>
            <p:cNvPicPr preferRelativeResize="0"/>
            <p:nvPr/>
          </p:nvPicPr>
          <p:blipFill rotWithShape="1">
            <a:blip r:embed="rId10">
              <a:alphaModFix/>
            </a:blip>
            <a:srcRect b="0" l="0" r="0" t="0"/>
            <a:stretch/>
          </p:blipFill>
          <p:spPr>
            <a:xfrm>
              <a:off x="3019804" y="2787562"/>
              <a:ext cx="812302" cy="812302"/>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2" name="Shape 232"/>
        <p:cNvGrpSpPr/>
        <p:nvPr/>
      </p:nvGrpSpPr>
      <p:grpSpPr>
        <a:xfrm>
          <a:off x="0" y="0"/>
          <a:ext cx="0" cy="0"/>
          <a:chOff x="0" y="0"/>
          <a:chExt cx="0" cy="0"/>
        </a:xfrm>
      </p:grpSpPr>
      <p:sp>
        <p:nvSpPr>
          <p:cNvPr id="233" name="Google Shape;233;p32"/>
          <p:cNvSpPr txBox="1"/>
          <p:nvPr>
            <p:ph type="title"/>
          </p:nvPr>
        </p:nvSpPr>
        <p:spPr>
          <a:xfrm>
            <a:off x="417399" y="482600"/>
            <a:ext cx="8408194" cy="558627"/>
          </a:xfrm>
          <a:prstGeom prst="rect">
            <a:avLst/>
          </a:prstGeom>
          <a:solidFill>
            <a:srgbClr val="D8F2CF"/>
          </a:solid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100"/>
              <a:buFont typeface="Play"/>
              <a:buNone/>
            </a:pPr>
            <a:r>
              <a:rPr lang="en" sz="2100">
                <a:latin typeface="Play"/>
                <a:ea typeface="Play"/>
                <a:cs typeface="Play"/>
                <a:sym typeface="Play"/>
              </a:rPr>
              <a:t>Project </a:t>
            </a:r>
            <a:r>
              <a:rPr lang="en" sz="2100"/>
              <a:t>Deliverables: </a:t>
            </a:r>
            <a:r>
              <a:rPr b="1" lang="en" sz="2100"/>
              <a:t>SR entity recognition using LLMs </a:t>
            </a:r>
            <a:r>
              <a:rPr b="1" lang="en" sz="1100"/>
              <a:t>(meta-llama/Llama-3.1-70B-Instruct)</a:t>
            </a:r>
            <a:endParaRPr b="1" sz="1100">
              <a:latin typeface="Play"/>
              <a:ea typeface="Play"/>
              <a:cs typeface="Play"/>
              <a:sym typeface="Play"/>
            </a:endParaRPr>
          </a:p>
        </p:txBody>
      </p:sp>
      <p:graphicFrame>
        <p:nvGraphicFramePr>
          <p:cNvPr id="234" name="Google Shape;234;p32"/>
          <p:cNvGraphicFramePr/>
          <p:nvPr/>
        </p:nvGraphicFramePr>
        <p:xfrm>
          <a:off x="417397" y="1196497"/>
          <a:ext cx="3000000" cy="3000000"/>
        </p:xfrm>
        <a:graphic>
          <a:graphicData uri="http://schemas.openxmlformats.org/drawingml/2006/table">
            <a:tbl>
              <a:tblPr bandRow="1" firstRow="1">
                <a:noFill/>
                <a:tableStyleId>{F5B2E0F6-11F3-4CED-A4D1-77C05B47165F}</a:tableStyleId>
              </a:tblPr>
              <a:tblGrid>
                <a:gridCol w="2729200"/>
                <a:gridCol w="5678975"/>
              </a:tblGrid>
              <a:tr h="297525">
                <a:tc>
                  <a:txBody>
                    <a:bodyPr/>
                    <a:lstStyle/>
                    <a:p>
                      <a:pPr indent="0" lvl="0" marL="0" marR="0" rtl="0" algn="l">
                        <a:spcBef>
                          <a:spcPts val="0"/>
                        </a:spcBef>
                        <a:spcAft>
                          <a:spcPts val="0"/>
                        </a:spcAft>
                        <a:buNone/>
                      </a:pPr>
                      <a:r>
                        <a:rPr lang="en" sz="1400" u="none" cap="none" strike="noStrike"/>
                        <a:t>EMERALD BGCS NER OUTPUT</a:t>
                      </a:r>
                      <a:endParaRPr sz="1100"/>
                    </a:p>
                  </a:txBody>
                  <a:tcPr marT="34300" marB="34300" marR="68600" marL="68600"/>
                </a:tc>
                <a:tc>
                  <a:txBody>
                    <a:bodyPr/>
                    <a:lstStyle/>
                    <a:p>
                      <a:pPr indent="0" lvl="0" marL="0" marR="0" rtl="0" algn="l">
                        <a:lnSpc>
                          <a:spcPct val="100000"/>
                        </a:lnSpc>
                        <a:spcBef>
                          <a:spcPts val="0"/>
                        </a:spcBef>
                        <a:spcAft>
                          <a:spcPts val="0"/>
                        </a:spcAft>
                        <a:buClr>
                          <a:schemeClr val="dk1"/>
                        </a:buClr>
                        <a:buSzPts val="1400"/>
                        <a:buFont typeface="Arial"/>
                        <a:buNone/>
                      </a:pPr>
                      <a:r>
                        <a:rPr lang="en" sz="1400"/>
                        <a:t>LLM TASK, EXAMPLE AND OUTPUT</a:t>
                      </a:r>
                      <a:endParaRPr sz="1100"/>
                    </a:p>
                  </a:txBody>
                  <a:tcPr marT="34300" marB="34300" marR="68600" marL="68600"/>
                </a:tc>
              </a:tr>
              <a:tr h="3568775">
                <a:tc>
                  <a:txBody>
                    <a:bodyPr/>
                    <a:lstStyle/>
                    <a:p>
                      <a:pPr indent="0" lvl="0" marL="0" marR="0" rtl="0" algn="l">
                        <a:spcBef>
                          <a:spcPts val="0"/>
                        </a:spcBef>
                        <a:spcAft>
                          <a:spcPts val="0"/>
                        </a:spcAft>
                        <a:buNone/>
                      </a:pPr>
                      <a:r>
                        <a:t/>
                      </a:r>
                      <a:endParaRPr sz="1400"/>
                    </a:p>
                  </a:txBody>
                  <a:tcPr marT="34300" marB="34300" marR="68600" marL="68600"/>
                </a:tc>
                <a:tc>
                  <a:txBody>
                    <a:bodyPr/>
                    <a:lstStyle/>
                    <a:p>
                      <a:pPr indent="0" lvl="0" marL="0" marR="0" rtl="0" algn="l">
                        <a:spcBef>
                          <a:spcPts val="0"/>
                        </a:spcBef>
                        <a:spcAft>
                          <a:spcPts val="0"/>
                        </a:spcAft>
                        <a:buNone/>
                      </a:pPr>
                      <a:r>
                        <a:t/>
                      </a:r>
                      <a:endParaRPr sz="1400"/>
                    </a:p>
                  </a:txBody>
                  <a:tcPr marT="34300" marB="34300" marR="68600" marL="68600"/>
                </a:tc>
              </a:tr>
            </a:tbl>
          </a:graphicData>
        </a:graphic>
      </p:graphicFrame>
      <p:pic>
        <p:nvPicPr>
          <p:cNvPr id="235" name="Google Shape;235;p32"/>
          <p:cNvPicPr preferRelativeResize="0"/>
          <p:nvPr/>
        </p:nvPicPr>
        <p:blipFill rotWithShape="1">
          <a:blip r:embed="rId3">
            <a:alphaModFix/>
          </a:blip>
          <a:srcRect b="0" l="0" r="0" t="0"/>
          <a:stretch/>
        </p:blipFill>
        <p:spPr>
          <a:xfrm>
            <a:off x="498066" y="1808460"/>
            <a:ext cx="2648532" cy="2068853"/>
          </a:xfrm>
          <a:prstGeom prst="rect">
            <a:avLst/>
          </a:prstGeom>
          <a:noFill/>
          <a:ln>
            <a:noFill/>
          </a:ln>
          <a:effectLst>
            <a:outerShdw blurRad="292100" rotWithShape="0" algn="tl" dir="2700000" dist="139700">
              <a:srgbClr val="333333">
                <a:alpha val="64705"/>
              </a:srgbClr>
            </a:outerShdw>
          </a:effectLst>
        </p:spPr>
      </p:pic>
      <p:pic>
        <p:nvPicPr>
          <p:cNvPr id="236" name="Google Shape;236;p32"/>
          <p:cNvPicPr preferRelativeResize="0"/>
          <p:nvPr/>
        </p:nvPicPr>
        <p:blipFill rotWithShape="1">
          <a:blip r:embed="rId4">
            <a:alphaModFix/>
          </a:blip>
          <a:srcRect b="0" l="0" r="0" t="0"/>
          <a:stretch/>
        </p:blipFill>
        <p:spPr>
          <a:xfrm>
            <a:off x="3762300" y="1808450"/>
            <a:ext cx="4748351" cy="785687"/>
          </a:xfrm>
          <a:prstGeom prst="rect">
            <a:avLst/>
          </a:prstGeom>
          <a:noFill/>
          <a:ln>
            <a:noFill/>
          </a:ln>
          <a:effectLst>
            <a:outerShdw blurRad="292100" rotWithShape="0" algn="tl" dir="2700000" dist="139700">
              <a:srgbClr val="333333">
                <a:alpha val="64705"/>
              </a:srgbClr>
            </a:outerShdw>
          </a:effectLst>
        </p:spPr>
      </p:pic>
      <p:pic>
        <p:nvPicPr>
          <p:cNvPr id="237" name="Google Shape;237;p32"/>
          <p:cNvPicPr preferRelativeResize="0"/>
          <p:nvPr/>
        </p:nvPicPr>
        <p:blipFill rotWithShape="1">
          <a:blip r:embed="rId5">
            <a:alphaModFix/>
          </a:blip>
          <a:srcRect b="0" l="0" r="0" t="0"/>
          <a:stretch/>
        </p:blipFill>
        <p:spPr>
          <a:xfrm>
            <a:off x="3780825" y="2670326"/>
            <a:ext cx="4748353" cy="1500149"/>
          </a:xfrm>
          <a:prstGeom prst="rect">
            <a:avLst/>
          </a:prstGeom>
          <a:noFill/>
          <a:ln>
            <a:noFill/>
          </a:ln>
          <a:effectLst>
            <a:outerShdw blurRad="292100" rotWithShape="0" algn="tl" dir="2700000" dist="139700">
              <a:srgbClr val="333333">
                <a:alpha val="64705"/>
              </a:srgbClr>
            </a:outerShdw>
          </a:effectLst>
        </p:spPr>
      </p:pic>
      <p:graphicFrame>
        <p:nvGraphicFramePr>
          <p:cNvPr id="238" name="Google Shape;238;p32"/>
          <p:cNvGraphicFramePr/>
          <p:nvPr/>
        </p:nvGraphicFramePr>
        <p:xfrm>
          <a:off x="3311035" y="4353647"/>
          <a:ext cx="3000000" cy="3000000"/>
        </p:xfrm>
        <a:graphic>
          <a:graphicData uri="http://schemas.openxmlformats.org/drawingml/2006/table">
            <a:tbl>
              <a:tblPr>
                <a:noFill/>
                <a:tableStyleId>{79265F3F-D455-4B98-A71E-0398D1C79B88}</a:tableStyleId>
              </a:tblPr>
              <a:tblGrid>
                <a:gridCol w="5535550"/>
              </a:tblGrid>
              <a:tr h="502325">
                <a:tc>
                  <a:txBody>
                    <a:bodyPr/>
                    <a:lstStyle/>
                    <a:p>
                      <a:pPr indent="0" lvl="0" marL="0" marR="0" rtl="0" algn="l">
                        <a:spcBef>
                          <a:spcPts val="0"/>
                        </a:spcBef>
                        <a:spcAft>
                          <a:spcPts val="0"/>
                        </a:spcAft>
                        <a:buNone/>
                      </a:pPr>
                      <a:r>
                        <a:rPr b="0" i="0" lang="en" sz="1100" u="none" strike="noStrike">
                          <a:solidFill>
                            <a:srgbClr val="000000"/>
                          </a:solidFill>
                          <a:latin typeface="Arial"/>
                          <a:ea typeface="Arial"/>
                          <a:cs typeface="Arial"/>
                          <a:sym typeface="Arial"/>
                        </a:rPr>
                        <a:t>A putative LysR family protein-encoding gene, </a:t>
                      </a:r>
                      <a:r>
                        <a:rPr b="0" i="0" lang="en" sz="1100" u="none" strike="noStrike">
                          <a:solidFill>
                            <a:srgbClr val="000000"/>
                          </a:solidFill>
                          <a:highlight>
                            <a:srgbClr val="FFFF00"/>
                          </a:highlight>
                          <a:latin typeface="Arial"/>
                          <a:ea typeface="Arial"/>
                          <a:cs typeface="Arial"/>
                          <a:sym typeface="Arial"/>
                        </a:rPr>
                        <a:t>lexR</a:t>
                      </a:r>
                      <a:r>
                        <a:rPr b="0" i="0" lang="en" sz="1100" u="none" strike="noStrike">
                          <a:solidFill>
                            <a:srgbClr val="000000"/>
                          </a:solidFill>
                          <a:latin typeface="Arial"/>
                          <a:ea typeface="Arial"/>
                          <a:cs typeface="Arial"/>
                          <a:sym typeface="Arial"/>
                        </a:rPr>
                        <a:t>, located upstream of lexABC, </a:t>
                      </a:r>
                      <a:r>
                        <a:rPr b="0" i="0" lang="en" sz="1100" u="none" strike="noStrike">
                          <a:solidFill>
                            <a:srgbClr val="000000"/>
                          </a:solidFill>
                          <a:highlight>
                            <a:srgbClr val="00FF00"/>
                          </a:highlight>
                          <a:latin typeface="Arial"/>
                          <a:ea typeface="Arial"/>
                          <a:cs typeface="Arial"/>
                          <a:sym typeface="Arial"/>
                        </a:rPr>
                        <a:t>decreases myxin resistance </a:t>
                      </a:r>
                      <a:r>
                        <a:rPr b="0" i="0" lang="en" sz="1100" u="none" strike="noStrike">
                          <a:solidFill>
                            <a:srgbClr val="000000"/>
                          </a:solidFill>
                          <a:latin typeface="Arial"/>
                          <a:ea typeface="Arial"/>
                          <a:cs typeface="Arial"/>
                          <a:sym typeface="Arial"/>
                        </a:rPr>
                        <a:t>and production when mutated.</a:t>
                      </a:r>
                      <a:endParaRPr sz="1100"/>
                    </a:p>
                    <a:p>
                      <a:pPr indent="0" lvl="0" marL="0" marR="0" rtl="0" algn="l">
                        <a:spcBef>
                          <a:spcPts val="0"/>
                        </a:spcBef>
                        <a:spcAft>
                          <a:spcPts val="0"/>
                        </a:spcAft>
                        <a:buNone/>
                      </a:pPr>
                      <a:r>
                        <a:t/>
                      </a:r>
                      <a:endParaRPr b="0" i="0" sz="1100" u="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strike="noStrike">
                          <a:solidFill>
                            <a:srgbClr val="000000"/>
                          </a:solidFill>
                          <a:latin typeface="Arial"/>
                          <a:ea typeface="Arial"/>
                          <a:cs typeface="Arial"/>
                          <a:sym typeface="Arial"/>
                        </a:rPr>
                        <a:t>[</a:t>
                      </a:r>
                      <a:r>
                        <a:rPr b="0" i="0" lang="en" sz="1100" u="none" strike="noStrike">
                          <a:solidFill>
                            <a:srgbClr val="000000"/>
                          </a:solidFill>
                          <a:highlight>
                            <a:srgbClr val="FFFF00"/>
                          </a:highlight>
                          <a:latin typeface="Arial"/>
                          <a:ea typeface="Arial"/>
                          <a:cs typeface="Arial"/>
                          <a:sym typeface="Arial"/>
                        </a:rPr>
                        <a:t>'lexR</a:t>
                      </a:r>
                      <a:r>
                        <a:rPr b="0" i="0" lang="en" sz="1100" u="none" strike="noStrike">
                          <a:solidFill>
                            <a:srgbClr val="000000"/>
                          </a:solidFill>
                          <a:latin typeface="Arial"/>
                          <a:ea typeface="Arial"/>
                          <a:cs typeface="Arial"/>
                          <a:sym typeface="Arial"/>
                        </a:rPr>
                        <a:t>|self-resistance-gene-protein','myxin|self-resistance-compound']</a:t>
                      </a:r>
                      <a:endParaRPr sz="1100"/>
                    </a:p>
                    <a:p>
                      <a:pPr indent="0" lvl="0" marL="0" marR="0" rtl="0" algn="l">
                        <a:spcBef>
                          <a:spcPts val="0"/>
                        </a:spcBef>
                        <a:spcAft>
                          <a:spcPts val="0"/>
                        </a:spcAft>
                        <a:buNone/>
                      </a:pPr>
                      <a:r>
                        <a:t/>
                      </a:r>
                      <a:endParaRPr b="0" i="0" sz="1100" u="none" strike="noStrike">
                        <a:solidFill>
                          <a:srgbClr val="000000"/>
                        </a:solidFill>
                        <a:latin typeface="Arial"/>
                        <a:ea typeface="Arial"/>
                        <a:cs typeface="Arial"/>
                        <a:sym typeface="Arial"/>
                      </a:endParaRPr>
                    </a:p>
                  </a:txBody>
                  <a:tcPr marT="7150" marB="0" marR="7150" marL="71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3" name="Shape 243"/>
        <p:cNvGrpSpPr/>
        <p:nvPr/>
      </p:nvGrpSpPr>
      <p:grpSpPr>
        <a:xfrm>
          <a:off x="0" y="0"/>
          <a:ext cx="0" cy="0"/>
          <a:chOff x="0" y="0"/>
          <a:chExt cx="0" cy="0"/>
        </a:xfrm>
      </p:grpSpPr>
      <p:sp>
        <p:nvSpPr>
          <p:cNvPr id="244" name="Google Shape;244;p33"/>
          <p:cNvSpPr txBox="1"/>
          <p:nvPr>
            <p:ph type="title"/>
          </p:nvPr>
        </p:nvSpPr>
        <p:spPr>
          <a:xfrm>
            <a:off x="417399" y="482600"/>
            <a:ext cx="8408194" cy="558627"/>
          </a:xfrm>
          <a:prstGeom prst="rect">
            <a:avLst/>
          </a:prstGeom>
          <a:solidFill>
            <a:srgbClr val="D8F2CF"/>
          </a:solid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100"/>
              <a:buFont typeface="Play"/>
              <a:buNone/>
            </a:pPr>
            <a:r>
              <a:rPr lang="en" sz="2100">
                <a:latin typeface="Play"/>
                <a:ea typeface="Play"/>
                <a:cs typeface="Play"/>
                <a:sym typeface="Play"/>
              </a:rPr>
              <a:t>Project </a:t>
            </a:r>
            <a:r>
              <a:rPr lang="en" sz="2100"/>
              <a:t>Deliverables: </a:t>
            </a:r>
            <a:r>
              <a:rPr b="1" lang="en" sz="2100"/>
              <a:t>SR entity recognition using GrapRAG +GPT-4o</a:t>
            </a:r>
            <a:endParaRPr b="1" sz="2100">
              <a:latin typeface="Play"/>
              <a:ea typeface="Play"/>
              <a:cs typeface="Play"/>
              <a:sym typeface="Play"/>
            </a:endParaRPr>
          </a:p>
        </p:txBody>
      </p:sp>
      <p:sp>
        <p:nvSpPr>
          <p:cNvPr id="245" name="Google Shape;245;p33"/>
          <p:cNvSpPr/>
          <p:nvPr/>
        </p:nvSpPr>
        <p:spPr>
          <a:xfrm rot="-5400000">
            <a:off x="5229804" y="1760484"/>
            <a:ext cx="3816701" cy="2547884"/>
          </a:xfrm>
          <a:prstGeom prst="roundRect">
            <a:avLst>
              <a:gd fmla="val 16667" name="adj"/>
            </a:avLst>
          </a:prstGeom>
          <a:solidFill>
            <a:srgbClr val="D8D8D8"/>
          </a:soli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246" name="Google Shape;246;p33"/>
          <p:cNvSpPr/>
          <p:nvPr/>
        </p:nvSpPr>
        <p:spPr>
          <a:xfrm rot="-5400000">
            <a:off x="-758436" y="2382381"/>
            <a:ext cx="3816701" cy="1375159"/>
          </a:xfrm>
          <a:prstGeom prst="roundRect">
            <a:avLst>
              <a:gd fmla="val 16667" name="adj"/>
            </a:avLst>
          </a:prstGeom>
          <a:solidFill>
            <a:srgbClr val="D8D8D8"/>
          </a:soli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pic>
        <p:nvPicPr>
          <p:cNvPr descr="Document with solid fill" id="247" name="Google Shape;247;p33"/>
          <p:cNvPicPr preferRelativeResize="0"/>
          <p:nvPr/>
        </p:nvPicPr>
        <p:blipFill rotWithShape="1">
          <a:blip r:embed="rId3">
            <a:alphaModFix/>
          </a:blip>
          <a:srcRect b="0" l="0" r="0" t="0"/>
          <a:stretch/>
        </p:blipFill>
        <p:spPr>
          <a:xfrm>
            <a:off x="577493" y="1304473"/>
            <a:ext cx="1179293" cy="1179293"/>
          </a:xfrm>
          <a:prstGeom prst="rect">
            <a:avLst/>
          </a:prstGeom>
          <a:noFill/>
          <a:ln>
            <a:noFill/>
          </a:ln>
        </p:spPr>
      </p:pic>
      <p:pic>
        <p:nvPicPr>
          <p:cNvPr id="248" name="Google Shape;248;p33"/>
          <p:cNvPicPr preferRelativeResize="0"/>
          <p:nvPr/>
        </p:nvPicPr>
        <p:blipFill rotWithShape="1">
          <a:blip r:embed="rId4">
            <a:alphaModFix/>
          </a:blip>
          <a:srcRect b="0" l="0" r="0" t="0"/>
          <a:stretch/>
        </p:blipFill>
        <p:spPr>
          <a:xfrm>
            <a:off x="557594" y="2613509"/>
            <a:ext cx="1179293" cy="263337"/>
          </a:xfrm>
          <a:prstGeom prst="rect">
            <a:avLst/>
          </a:prstGeom>
          <a:noFill/>
          <a:ln>
            <a:noFill/>
          </a:ln>
        </p:spPr>
      </p:pic>
      <p:pic>
        <p:nvPicPr>
          <p:cNvPr id="249" name="Google Shape;249;p33"/>
          <p:cNvPicPr preferRelativeResize="0"/>
          <p:nvPr/>
        </p:nvPicPr>
        <p:blipFill rotWithShape="1">
          <a:blip r:embed="rId5">
            <a:alphaModFix/>
          </a:blip>
          <a:srcRect b="0" l="0" r="0" t="0"/>
          <a:stretch/>
        </p:blipFill>
        <p:spPr>
          <a:xfrm>
            <a:off x="735748" y="3210065"/>
            <a:ext cx="749492" cy="280632"/>
          </a:xfrm>
          <a:prstGeom prst="rect">
            <a:avLst/>
          </a:prstGeom>
          <a:noFill/>
          <a:ln>
            <a:noFill/>
          </a:ln>
        </p:spPr>
      </p:pic>
      <p:sp>
        <p:nvSpPr>
          <p:cNvPr id="250" name="Google Shape;250;p33"/>
          <p:cNvSpPr txBox="1"/>
          <p:nvPr/>
        </p:nvSpPr>
        <p:spPr>
          <a:xfrm>
            <a:off x="450489" y="3741925"/>
            <a:ext cx="1406442" cy="1050149"/>
          </a:xfrm>
          <a:prstGeom prst="rect">
            <a:avLst/>
          </a:prstGeom>
          <a:noFill/>
          <a:ln>
            <a:noFill/>
          </a:ln>
        </p:spPr>
        <p:txBody>
          <a:bodyPr anchorCtr="0" anchor="t" bIns="45725" lIns="91425" spcFirstLastPara="1" rIns="91425" wrap="square" tIns="45725">
            <a:noAutofit/>
          </a:bodyPr>
          <a:lstStyle/>
          <a:p>
            <a:pPr indent="0" lvl="0" marL="0" marR="0" rtl="0" algn="ctr">
              <a:spcBef>
                <a:spcPts val="0"/>
              </a:spcBef>
              <a:spcAft>
                <a:spcPts val="0"/>
              </a:spcAft>
              <a:buNone/>
            </a:pPr>
            <a:r>
              <a:rPr b="1" i="0" lang="en" sz="1200">
                <a:solidFill>
                  <a:schemeClr val="dk1"/>
                </a:solidFill>
                <a:latin typeface="Calibri"/>
                <a:ea typeface="Calibri"/>
                <a:cs typeface="Calibri"/>
                <a:sym typeface="Calibri"/>
              </a:rPr>
              <a:t>Self-resistance gene related literature (150 abstracts / 50 OA full texts)</a:t>
            </a:r>
            <a:endParaRPr sz="1100"/>
          </a:p>
        </p:txBody>
      </p:sp>
      <p:cxnSp>
        <p:nvCxnSpPr>
          <p:cNvPr id="251" name="Google Shape;251;p33"/>
          <p:cNvCxnSpPr/>
          <p:nvPr/>
        </p:nvCxnSpPr>
        <p:spPr>
          <a:xfrm>
            <a:off x="2130872" y="3300410"/>
            <a:ext cx="1136764" cy="0"/>
          </a:xfrm>
          <a:prstGeom prst="straightConnector1">
            <a:avLst/>
          </a:prstGeom>
          <a:noFill/>
          <a:ln cap="flat" cmpd="sng" w="76200">
            <a:solidFill>
              <a:schemeClr val="dk1"/>
            </a:solidFill>
            <a:prstDash val="solid"/>
            <a:miter lim="800000"/>
            <a:headEnd len="sm" w="sm" type="none"/>
            <a:tailEnd len="med" w="med" type="triangle"/>
          </a:ln>
        </p:spPr>
      </p:cxnSp>
      <p:sp>
        <p:nvSpPr>
          <p:cNvPr id="252" name="Google Shape;252;p33"/>
          <p:cNvSpPr txBox="1"/>
          <p:nvPr/>
        </p:nvSpPr>
        <p:spPr>
          <a:xfrm>
            <a:off x="2249414" y="2469959"/>
            <a:ext cx="993359" cy="623248"/>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900">
                <a:solidFill>
                  <a:schemeClr val="dk1"/>
                </a:solidFill>
                <a:latin typeface="Arial"/>
                <a:ea typeface="Arial"/>
                <a:cs typeface="Arial"/>
                <a:sym typeface="Arial"/>
              </a:rPr>
              <a:t>Few-shot prompting with GraphRAG (</a:t>
            </a:r>
            <a:r>
              <a:rPr b="1" lang="en" sz="900">
                <a:solidFill>
                  <a:schemeClr val="dk1"/>
                </a:solidFill>
                <a:latin typeface="Arial"/>
                <a:ea typeface="Arial"/>
                <a:cs typeface="Arial"/>
                <a:sym typeface="Arial"/>
              </a:rPr>
              <a:t>task</a:t>
            </a:r>
            <a:r>
              <a:rPr lang="en" sz="900">
                <a:solidFill>
                  <a:schemeClr val="dk1"/>
                </a:solidFill>
                <a:latin typeface="Arial"/>
                <a:ea typeface="Arial"/>
                <a:cs typeface="Arial"/>
                <a:sym typeface="Arial"/>
              </a:rPr>
              <a:t> + 3 </a:t>
            </a:r>
            <a:r>
              <a:rPr b="1" lang="en" sz="900">
                <a:solidFill>
                  <a:schemeClr val="dk1"/>
                </a:solidFill>
                <a:latin typeface="Arial"/>
                <a:ea typeface="Arial"/>
                <a:cs typeface="Arial"/>
                <a:sym typeface="Arial"/>
              </a:rPr>
              <a:t>examples</a:t>
            </a:r>
            <a:r>
              <a:rPr lang="en" sz="900">
                <a:solidFill>
                  <a:schemeClr val="dk1"/>
                </a:solidFill>
                <a:latin typeface="Arial"/>
                <a:ea typeface="Arial"/>
                <a:cs typeface="Arial"/>
                <a:sym typeface="Arial"/>
              </a:rPr>
              <a:t>)</a:t>
            </a:r>
            <a:endParaRPr sz="1100"/>
          </a:p>
        </p:txBody>
      </p:sp>
      <p:grpSp>
        <p:nvGrpSpPr>
          <p:cNvPr id="253" name="Google Shape;253;p33"/>
          <p:cNvGrpSpPr/>
          <p:nvPr/>
        </p:nvGrpSpPr>
        <p:grpSpPr>
          <a:xfrm>
            <a:off x="3658109" y="1891508"/>
            <a:ext cx="1360484" cy="1360484"/>
            <a:chOff x="5552394" y="3145894"/>
            <a:chExt cx="1219200" cy="1219200"/>
          </a:xfrm>
        </p:grpSpPr>
        <p:pic>
          <p:nvPicPr>
            <p:cNvPr descr="Document with solid fill" id="254" name="Google Shape;254;p33"/>
            <p:cNvPicPr preferRelativeResize="0"/>
            <p:nvPr/>
          </p:nvPicPr>
          <p:blipFill rotWithShape="1">
            <a:blip r:embed="rId3">
              <a:alphaModFix/>
            </a:blip>
            <a:srcRect b="0" l="0" r="0" t="0"/>
            <a:stretch/>
          </p:blipFill>
          <p:spPr>
            <a:xfrm>
              <a:off x="5552394" y="3145894"/>
              <a:ext cx="1219200" cy="1219200"/>
            </a:xfrm>
            <a:prstGeom prst="rect">
              <a:avLst/>
            </a:prstGeom>
            <a:noFill/>
            <a:ln>
              <a:noFill/>
            </a:ln>
          </p:spPr>
        </p:pic>
        <p:sp>
          <p:nvSpPr>
            <p:cNvPr id="255" name="Google Shape;255;p33"/>
            <p:cNvSpPr/>
            <p:nvPr/>
          </p:nvSpPr>
          <p:spPr>
            <a:xfrm>
              <a:off x="6261310" y="3673978"/>
              <a:ext cx="108011" cy="107045"/>
            </a:xfrm>
            <a:prstGeom prst="rect">
              <a:avLst/>
            </a:prstGeom>
            <a:solidFill>
              <a:srgbClr val="E59DDC"/>
            </a:solidFill>
            <a:ln cap="flat" cmpd="sng" w="12700">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256" name="Google Shape;256;p33"/>
            <p:cNvSpPr/>
            <p:nvPr/>
          </p:nvSpPr>
          <p:spPr>
            <a:xfrm>
              <a:off x="6092269" y="3797106"/>
              <a:ext cx="108011" cy="107045"/>
            </a:xfrm>
            <a:prstGeom prst="rect">
              <a:avLst/>
            </a:prstGeom>
            <a:solidFill>
              <a:srgbClr val="D8F2CF"/>
            </a:solid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257" name="Google Shape;257;p33"/>
            <p:cNvSpPr/>
            <p:nvPr/>
          </p:nvSpPr>
          <p:spPr>
            <a:xfrm>
              <a:off x="5934266" y="3572004"/>
              <a:ext cx="108011" cy="107045"/>
            </a:xfrm>
            <a:prstGeom prst="rect">
              <a:avLst/>
            </a:prstGeom>
            <a:solidFill>
              <a:srgbClr val="C7EDFC"/>
            </a:solidFill>
            <a:ln cap="flat" cmpd="sng" w="127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258" name="Google Shape;258;p33"/>
            <p:cNvSpPr/>
            <p:nvPr/>
          </p:nvSpPr>
          <p:spPr>
            <a:xfrm>
              <a:off x="5959218" y="3998114"/>
              <a:ext cx="108011" cy="107045"/>
            </a:xfrm>
            <a:prstGeom prst="rect">
              <a:avLst/>
            </a:prstGeom>
            <a:solidFill>
              <a:srgbClr val="F2A982"/>
            </a:solidFill>
            <a:ln cap="flat" cmpd="sng" w="127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259" name="Google Shape;259;p33"/>
            <p:cNvSpPr/>
            <p:nvPr/>
          </p:nvSpPr>
          <p:spPr>
            <a:xfrm>
              <a:off x="6260387" y="3998114"/>
              <a:ext cx="108011" cy="107045"/>
            </a:xfrm>
            <a:prstGeom prst="rect">
              <a:avLst/>
            </a:prstGeom>
            <a:solidFill>
              <a:schemeClr val="accent2"/>
            </a:solidFill>
            <a:ln cap="flat" cmpd="sng" w="12700">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grpSp>
      <p:pic>
        <p:nvPicPr>
          <p:cNvPr id="260" name="Google Shape;260;p33"/>
          <p:cNvPicPr preferRelativeResize="0"/>
          <p:nvPr/>
        </p:nvPicPr>
        <p:blipFill rotWithShape="1">
          <a:blip r:embed="rId6">
            <a:alphaModFix/>
          </a:blip>
          <a:srcRect b="0" l="0" r="31370" t="0"/>
          <a:stretch/>
        </p:blipFill>
        <p:spPr>
          <a:xfrm>
            <a:off x="6041644" y="1270336"/>
            <a:ext cx="2163744" cy="1238230"/>
          </a:xfrm>
          <a:prstGeom prst="rect">
            <a:avLst/>
          </a:prstGeom>
          <a:noFill/>
          <a:ln>
            <a:noFill/>
          </a:ln>
          <a:effectLst>
            <a:outerShdw blurRad="292100" rotWithShape="0" algn="tl" dir="2700000" dist="139700">
              <a:srgbClr val="333333">
                <a:alpha val="64705"/>
              </a:srgbClr>
            </a:outerShdw>
          </a:effectLst>
        </p:spPr>
      </p:pic>
      <p:pic>
        <p:nvPicPr>
          <p:cNvPr id="261" name="Google Shape;261;p33"/>
          <p:cNvPicPr preferRelativeResize="0"/>
          <p:nvPr/>
        </p:nvPicPr>
        <p:blipFill rotWithShape="1">
          <a:blip r:embed="rId7">
            <a:alphaModFix/>
          </a:blip>
          <a:srcRect b="0" l="0" r="0" t="0"/>
          <a:stretch/>
        </p:blipFill>
        <p:spPr>
          <a:xfrm>
            <a:off x="6041644" y="2675085"/>
            <a:ext cx="2150499" cy="1220465"/>
          </a:xfrm>
          <a:prstGeom prst="rect">
            <a:avLst/>
          </a:prstGeom>
          <a:noFill/>
          <a:ln>
            <a:noFill/>
          </a:ln>
          <a:effectLst>
            <a:outerShdw blurRad="292100" rotWithShape="0" algn="tl" dir="2700000" dist="139700">
              <a:srgbClr val="333333">
                <a:alpha val="64705"/>
              </a:srgbClr>
            </a:outerShdw>
          </a:effectLst>
        </p:spPr>
      </p:pic>
      <p:grpSp>
        <p:nvGrpSpPr>
          <p:cNvPr id="262" name="Google Shape;262;p33"/>
          <p:cNvGrpSpPr/>
          <p:nvPr/>
        </p:nvGrpSpPr>
        <p:grpSpPr>
          <a:xfrm>
            <a:off x="7691045" y="4053496"/>
            <a:ext cx="577125" cy="731336"/>
            <a:chOff x="3019804" y="2570510"/>
            <a:chExt cx="812302" cy="1029354"/>
          </a:xfrm>
        </p:grpSpPr>
        <p:pic>
          <p:nvPicPr>
            <p:cNvPr descr="Left Brain with solid fill" id="263" name="Google Shape;263;p33"/>
            <p:cNvPicPr preferRelativeResize="0"/>
            <p:nvPr/>
          </p:nvPicPr>
          <p:blipFill rotWithShape="1">
            <a:blip r:embed="rId8">
              <a:alphaModFix/>
            </a:blip>
            <a:srcRect b="0" l="0" r="0" t="0"/>
            <a:stretch/>
          </p:blipFill>
          <p:spPr>
            <a:xfrm>
              <a:off x="3210188" y="2570510"/>
              <a:ext cx="434938" cy="434938"/>
            </a:xfrm>
            <a:prstGeom prst="rect">
              <a:avLst/>
            </a:prstGeom>
            <a:noFill/>
            <a:ln>
              <a:noFill/>
            </a:ln>
          </p:spPr>
        </p:pic>
        <p:pic>
          <p:nvPicPr>
            <p:cNvPr descr="Robot outline" id="264" name="Google Shape;264;p33"/>
            <p:cNvPicPr preferRelativeResize="0"/>
            <p:nvPr/>
          </p:nvPicPr>
          <p:blipFill rotWithShape="1">
            <a:blip r:embed="rId9">
              <a:alphaModFix/>
            </a:blip>
            <a:srcRect b="0" l="0" r="0" t="0"/>
            <a:stretch/>
          </p:blipFill>
          <p:spPr>
            <a:xfrm>
              <a:off x="3019804" y="2787562"/>
              <a:ext cx="812302" cy="812302"/>
            </a:xfrm>
            <a:prstGeom prst="rect">
              <a:avLst/>
            </a:prstGeom>
            <a:noFill/>
            <a:ln>
              <a:noFill/>
            </a:ln>
          </p:spPr>
        </p:pic>
      </p:grpSp>
      <p:sp>
        <p:nvSpPr>
          <p:cNvPr id="265" name="Google Shape;265;p33"/>
          <p:cNvSpPr txBox="1"/>
          <p:nvPr/>
        </p:nvSpPr>
        <p:spPr>
          <a:xfrm>
            <a:off x="6047383" y="4068569"/>
            <a:ext cx="1668734" cy="76174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900">
                <a:solidFill>
                  <a:schemeClr val="dk1"/>
                </a:solidFill>
                <a:latin typeface="Arial"/>
                <a:ea typeface="Arial"/>
                <a:cs typeface="Arial"/>
                <a:sym typeface="Arial"/>
              </a:rPr>
              <a:t>Identifying LLM-derived SR protein translations in whole genome sequences to generate training datasets for fine-tuning SR ML models</a:t>
            </a:r>
            <a:endParaRPr sz="1100"/>
          </a:p>
        </p:txBody>
      </p:sp>
      <p:cxnSp>
        <p:nvCxnSpPr>
          <p:cNvPr id="266" name="Google Shape;266;p33"/>
          <p:cNvCxnSpPr/>
          <p:nvPr/>
        </p:nvCxnSpPr>
        <p:spPr>
          <a:xfrm flipH="1" rot="10800000">
            <a:off x="5205362" y="1379962"/>
            <a:ext cx="1594394" cy="1445855"/>
          </a:xfrm>
          <a:prstGeom prst="straightConnector1">
            <a:avLst/>
          </a:prstGeom>
          <a:noFill/>
          <a:ln cap="flat" cmpd="sng" w="19050">
            <a:solidFill>
              <a:schemeClr val="dk1"/>
            </a:solidFill>
            <a:prstDash val="solid"/>
            <a:miter lim="800000"/>
            <a:headEnd len="sm" w="sm" type="none"/>
            <a:tailEnd len="med" w="med" type="triangle"/>
          </a:ln>
        </p:spPr>
      </p:cxnSp>
      <p:cxnSp>
        <p:nvCxnSpPr>
          <p:cNvPr id="267" name="Google Shape;267;p33"/>
          <p:cNvCxnSpPr/>
          <p:nvPr/>
        </p:nvCxnSpPr>
        <p:spPr>
          <a:xfrm>
            <a:off x="7006466" y="1320590"/>
            <a:ext cx="0" cy="1419778"/>
          </a:xfrm>
          <a:prstGeom prst="straightConnector1">
            <a:avLst/>
          </a:prstGeom>
          <a:noFill/>
          <a:ln cap="flat" cmpd="sng" w="19050">
            <a:solidFill>
              <a:schemeClr val="dk1"/>
            </a:solidFill>
            <a:prstDash val="solid"/>
            <a:miter lim="800000"/>
            <a:headEnd len="sm" w="sm" type="none"/>
            <a:tailEnd len="med" w="med" type="triangle"/>
          </a:ln>
        </p:spPr>
      </p:cxnSp>
      <p:cxnSp>
        <p:nvCxnSpPr>
          <p:cNvPr id="268" name="Google Shape;268;p33"/>
          <p:cNvCxnSpPr/>
          <p:nvPr/>
        </p:nvCxnSpPr>
        <p:spPr>
          <a:xfrm>
            <a:off x="7354391" y="3803001"/>
            <a:ext cx="0" cy="265568"/>
          </a:xfrm>
          <a:prstGeom prst="straightConnector1">
            <a:avLst/>
          </a:prstGeom>
          <a:noFill/>
          <a:ln cap="flat" cmpd="sng" w="19050">
            <a:solidFill>
              <a:schemeClr val="dk1"/>
            </a:solidFill>
            <a:prstDash val="solid"/>
            <a:miter lim="800000"/>
            <a:headEnd len="sm" w="sm" type="none"/>
            <a:tailEnd len="med" w="med" type="triangle"/>
          </a:ln>
        </p:spPr>
      </p:cxnSp>
      <p:grpSp>
        <p:nvGrpSpPr>
          <p:cNvPr id="269" name="Google Shape;269;p33"/>
          <p:cNvGrpSpPr/>
          <p:nvPr/>
        </p:nvGrpSpPr>
        <p:grpSpPr>
          <a:xfrm>
            <a:off x="2465495" y="1771283"/>
            <a:ext cx="520264" cy="659282"/>
            <a:chOff x="3019804" y="2570510"/>
            <a:chExt cx="812302" cy="1029354"/>
          </a:xfrm>
        </p:grpSpPr>
        <p:pic>
          <p:nvPicPr>
            <p:cNvPr descr="Left Brain with solid fill" id="270" name="Google Shape;270;p33"/>
            <p:cNvPicPr preferRelativeResize="0"/>
            <p:nvPr/>
          </p:nvPicPr>
          <p:blipFill rotWithShape="1">
            <a:blip r:embed="rId8">
              <a:alphaModFix/>
            </a:blip>
            <a:srcRect b="0" l="0" r="0" t="0"/>
            <a:stretch/>
          </p:blipFill>
          <p:spPr>
            <a:xfrm>
              <a:off x="3210188" y="2570510"/>
              <a:ext cx="434938" cy="434938"/>
            </a:xfrm>
            <a:prstGeom prst="rect">
              <a:avLst/>
            </a:prstGeom>
            <a:noFill/>
            <a:ln>
              <a:noFill/>
            </a:ln>
          </p:spPr>
        </p:pic>
        <p:pic>
          <p:nvPicPr>
            <p:cNvPr descr="Robot outline" id="271" name="Google Shape;271;p33"/>
            <p:cNvPicPr preferRelativeResize="0"/>
            <p:nvPr/>
          </p:nvPicPr>
          <p:blipFill rotWithShape="1">
            <a:blip r:embed="rId9">
              <a:alphaModFix/>
            </a:blip>
            <a:srcRect b="0" l="0" r="0" t="0"/>
            <a:stretch/>
          </p:blipFill>
          <p:spPr>
            <a:xfrm>
              <a:off x="3019804" y="2787562"/>
              <a:ext cx="812302" cy="812302"/>
            </a:xfrm>
            <a:prstGeom prst="rect">
              <a:avLst/>
            </a:prstGeom>
            <a:noFill/>
            <a:ln>
              <a:noFill/>
            </a:ln>
          </p:spPr>
        </p:pic>
      </p:grpSp>
      <p:sp>
        <p:nvSpPr>
          <p:cNvPr id="272" name="Google Shape;272;p33"/>
          <p:cNvSpPr txBox="1"/>
          <p:nvPr/>
        </p:nvSpPr>
        <p:spPr>
          <a:xfrm>
            <a:off x="3566433" y="3198729"/>
            <a:ext cx="1680779" cy="117724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Arial"/>
                <a:ea typeface="Arial"/>
                <a:cs typeface="Arial"/>
                <a:sym typeface="Arial"/>
              </a:rPr>
              <a:t>Annotated sentences with self-resistance entities: </a:t>
            </a:r>
            <a:endParaRPr sz="1100"/>
          </a:p>
          <a:p>
            <a:pPr indent="-120650" lvl="0" marL="127000" marR="0" rtl="0" algn="l">
              <a:spcBef>
                <a:spcPts val="0"/>
              </a:spcBef>
              <a:spcAft>
                <a:spcPts val="0"/>
              </a:spcAft>
              <a:buClr>
                <a:schemeClr val="dk1"/>
              </a:buClr>
              <a:buSzPts val="900"/>
              <a:buFont typeface="Arial"/>
              <a:buChar char="•"/>
            </a:pPr>
            <a:r>
              <a:rPr lang="en" sz="900">
                <a:solidFill>
                  <a:schemeClr val="dk1"/>
                </a:solidFill>
                <a:latin typeface="Arial"/>
                <a:ea typeface="Arial"/>
                <a:cs typeface="Arial"/>
                <a:sym typeface="Arial"/>
              </a:rPr>
              <a:t>Self-resistance-gene-protein</a:t>
            </a:r>
            <a:endParaRPr sz="1100"/>
          </a:p>
          <a:p>
            <a:pPr indent="-120650" lvl="0" marL="127000" marR="0" rtl="0" algn="l">
              <a:spcBef>
                <a:spcPts val="0"/>
              </a:spcBef>
              <a:spcAft>
                <a:spcPts val="0"/>
              </a:spcAft>
              <a:buClr>
                <a:schemeClr val="dk1"/>
              </a:buClr>
              <a:buSzPts val="900"/>
              <a:buFont typeface="Arial"/>
              <a:buChar char="•"/>
            </a:pPr>
            <a:r>
              <a:rPr lang="en" sz="900">
                <a:solidFill>
                  <a:schemeClr val="dk1"/>
                </a:solidFill>
                <a:latin typeface="Arial"/>
                <a:ea typeface="Arial"/>
                <a:cs typeface="Arial"/>
                <a:sym typeface="Arial"/>
              </a:rPr>
              <a:t>Self-resistance-mechanism</a:t>
            </a:r>
            <a:endParaRPr sz="1100"/>
          </a:p>
          <a:p>
            <a:pPr indent="-120650" lvl="0" marL="127000" marR="0" rtl="0" algn="l">
              <a:spcBef>
                <a:spcPts val="0"/>
              </a:spcBef>
              <a:spcAft>
                <a:spcPts val="0"/>
              </a:spcAft>
              <a:buClr>
                <a:schemeClr val="dk1"/>
              </a:buClr>
              <a:buSzPts val="900"/>
              <a:buFont typeface="Arial"/>
              <a:buChar char="•"/>
            </a:pPr>
            <a:r>
              <a:rPr lang="en" sz="900">
                <a:solidFill>
                  <a:schemeClr val="dk1"/>
                </a:solidFill>
                <a:latin typeface="Arial"/>
                <a:ea typeface="Arial"/>
                <a:cs typeface="Arial"/>
                <a:sym typeface="Arial"/>
              </a:rPr>
              <a:t>Self-resistance-compound</a:t>
            </a:r>
            <a:endParaRPr sz="1100"/>
          </a:p>
          <a:p>
            <a:pPr indent="-120650" lvl="0" marL="127000" marR="0" rtl="0" algn="l">
              <a:spcBef>
                <a:spcPts val="0"/>
              </a:spcBef>
              <a:spcAft>
                <a:spcPts val="0"/>
              </a:spcAft>
              <a:buClr>
                <a:schemeClr val="dk1"/>
              </a:buClr>
              <a:buSzPts val="900"/>
              <a:buFont typeface="Arial"/>
              <a:buChar char="•"/>
            </a:pPr>
            <a:r>
              <a:rPr lang="en" sz="900">
                <a:solidFill>
                  <a:schemeClr val="dk1"/>
                </a:solidFill>
                <a:latin typeface="Arial"/>
                <a:ea typeface="Arial"/>
                <a:cs typeface="Arial"/>
                <a:sym typeface="Arial"/>
              </a:rPr>
              <a:t>Self-resistance-regulator</a:t>
            </a:r>
            <a:endParaRPr sz="1100"/>
          </a:p>
          <a:p>
            <a:pPr indent="-120650" lvl="0" marL="127000" marR="0" rtl="0" algn="l">
              <a:spcBef>
                <a:spcPts val="0"/>
              </a:spcBef>
              <a:spcAft>
                <a:spcPts val="0"/>
              </a:spcAft>
              <a:buClr>
                <a:schemeClr val="dk1"/>
              </a:buClr>
              <a:buSzPts val="900"/>
              <a:buFont typeface="Arial"/>
              <a:buChar char="•"/>
            </a:pPr>
            <a:r>
              <a:rPr lang="en" sz="900">
                <a:solidFill>
                  <a:schemeClr val="dk1"/>
                </a:solidFill>
                <a:latin typeface="Arial"/>
                <a:ea typeface="Arial"/>
                <a:cs typeface="Arial"/>
                <a:sym typeface="Arial"/>
              </a:rPr>
              <a:t>Organism</a:t>
            </a:r>
            <a:endParaRPr sz="1100"/>
          </a:p>
          <a:p>
            <a:pPr indent="-120650" lvl="0" marL="127000" marR="0" rtl="0" algn="l">
              <a:spcBef>
                <a:spcPts val="0"/>
              </a:spcBef>
              <a:spcAft>
                <a:spcPts val="0"/>
              </a:spcAft>
              <a:buClr>
                <a:schemeClr val="dk1"/>
              </a:buClr>
              <a:buSzPts val="900"/>
              <a:buFont typeface="Arial"/>
              <a:buChar char="•"/>
            </a:pPr>
            <a:r>
              <a:rPr lang="en" sz="900">
                <a:solidFill>
                  <a:schemeClr val="dk1"/>
                </a:solidFill>
                <a:latin typeface="Arial"/>
                <a:ea typeface="Arial"/>
                <a:cs typeface="Arial"/>
                <a:sym typeface="Arial"/>
              </a:rPr>
              <a:t>Accession</a:t>
            </a:r>
            <a:endParaRPr sz="1100"/>
          </a:p>
        </p:txBody>
      </p:sp>
      <p:grpSp>
        <p:nvGrpSpPr>
          <p:cNvPr id="273" name="Google Shape;273;p33"/>
          <p:cNvGrpSpPr/>
          <p:nvPr/>
        </p:nvGrpSpPr>
        <p:grpSpPr>
          <a:xfrm>
            <a:off x="2277191" y="3490697"/>
            <a:ext cx="925846" cy="925846"/>
            <a:chOff x="3116253" y="1898166"/>
            <a:chExt cx="914400" cy="914400"/>
          </a:xfrm>
        </p:grpSpPr>
        <p:pic>
          <p:nvPicPr>
            <p:cNvPr descr="Connections with solid fill" id="274" name="Google Shape;274;p33"/>
            <p:cNvPicPr preferRelativeResize="0"/>
            <p:nvPr/>
          </p:nvPicPr>
          <p:blipFill rotWithShape="1">
            <a:blip r:embed="rId10">
              <a:alphaModFix/>
            </a:blip>
            <a:srcRect b="0" l="0" r="0" t="0"/>
            <a:stretch/>
          </p:blipFill>
          <p:spPr>
            <a:xfrm>
              <a:off x="3116253" y="1898166"/>
              <a:ext cx="914400" cy="914400"/>
            </a:xfrm>
            <a:prstGeom prst="rect">
              <a:avLst/>
            </a:prstGeom>
            <a:noFill/>
            <a:ln>
              <a:noFill/>
            </a:ln>
          </p:spPr>
        </p:pic>
        <p:grpSp>
          <p:nvGrpSpPr>
            <p:cNvPr id="275" name="Google Shape;275;p33"/>
            <p:cNvGrpSpPr/>
            <p:nvPr/>
          </p:nvGrpSpPr>
          <p:grpSpPr>
            <a:xfrm>
              <a:off x="3198670" y="2006121"/>
              <a:ext cx="771620" cy="696934"/>
              <a:chOff x="3198670" y="2006121"/>
              <a:chExt cx="771620" cy="696934"/>
            </a:xfrm>
          </p:grpSpPr>
          <p:sp>
            <p:nvSpPr>
              <p:cNvPr id="276" name="Google Shape;276;p33"/>
              <p:cNvSpPr/>
              <p:nvPr/>
            </p:nvSpPr>
            <p:spPr>
              <a:xfrm>
                <a:off x="3721831" y="2007236"/>
                <a:ext cx="189769" cy="189769"/>
              </a:xfrm>
              <a:prstGeom prst="ellipse">
                <a:avLst/>
              </a:prstGeom>
              <a:solidFill>
                <a:schemeClr val="accen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277" name="Google Shape;277;p33"/>
              <p:cNvSpPr/>
              <p:nvPr/>
            </p:nvSpPr>
            <p:spPr>
              <a:xfrm>
                <a:off x="3852910" y="2289838"/>
                <a:ext cx="117380" cy="117380"/>
              </a:xfrm>
              <a:prstGeom prst="ellipse">
                <a:avLst/>
              </a:prstGeom>
              <a:solidFill>
                <a:schemeClr val="dk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278" name="Google Shape;278;p33"/>
              <p:cNvSpPr/>
              <p:nvPr/>
            </p:nvSpPr>
            <p:spPr>
              <a:xfrm>
                <a:off x="3491045" y="2352424"/>
                <a:ext cx="243896" cy="243896"/>
              </a:xfrm>
              <a:prstGeom prst="ellipse">
                <a:avLst/>
              </a:prstGeom>
              <a:solidFill>
                <a:schemeClr val="accent3"/>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279" name="Google Shape;279;p33"/>
              <p:cNvSpPr/>
              <p:nvPr/>
            </p:nvSpPr>
            <p:spPr>
              <a:xfrm>
                <a:off x="3286298" y="2583620"/>
                <a:ext cx="119435" cy="119435"/>
              </a:xfrm>
              <a:prstGeom prst="ellipse">
                <a:avLst/>
              </a:prstGeom>
              <a:solidFill>
                <a:schemeClr val="dk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280" name="Google Shape;280;p33"/>
              <p:cNvSpPr/>
              <p:nvPr/>
            </p:nvSpPr>
            <p:spPr>
              <a:xfrm>
                <a:off x="3198670" y="2212638"/>
                <a:ext cx="189769" cy="189769"/>
              </a:xfrm>
              <a:prstGeom prst="ellipse">
                <a:avLst/>
              </a:prstGeom>
              <a:solidFill>
                <a:schemeClr val="accent2"/>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281" name="Google Shape;281;p33"/>
              <p:cNvSpPr/>
              <p:nvPr/>
            </p:nvSpPr>
            <p:spPr>
              <a:xfrm>
                <a:off x="3470396" y="2006121"/>
                <a:ext cx="126882" cy="126882"/>
              </a:xfrm>
              <a:prstGeom prst="ellipse">
                <a:avLst/>
              </a:prstGeom>
              <a:solidFill>
                <a:schemeClr val="dk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grpSp>
      </p:grpSp>
      <p:sp>
        <p:nvSpPr>
          <p:cNvPr id="282" name="Google Shape;282;p33"/>
          <p:cNvSpPr txBox="1"/>
          <p:nvPr/>
        </p:nvSpPr>
        <p:spPr>
          <a:xfrm>
            <a:off x="2042922" y="1422584"/>
            <a:ext cx="1442004" cy="346249"/>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900">
                <a:solidFill>
                  <a:schemeClr val="dk1"/>
                </a:solidFill>
                <a:latin typeface="Arial"/>
                <a:ea typeface="Arial"/>
                <a:cs typeface="Arial"/>
                <a:sym typeface="Arial"/>
              </a:rPr>
              <a:t>Theme: </a:t>
            </a:r>
            <a:endParaRPr sz="1100"/>
          </a:p>
          <a:p>
            <a:pPr indent="0" lvl="0" marL="0" marR="0" rtl="0" algn="ctr">
              <a:spcBef>
                <a:spcPts val="0"/>
              </a:spcBef>
              <a:spcAft>
                <a:spcPts val="0"/>
              </a:spcAft>
              <a:buNone/>
            </a:pPr>
            <a:r>
              <a:rPr b="1" lang="en" sz="900">
                <a:solidFill>
                  <a:schemeClr val="dk1"/>
                </a:solidFill>
                <a:latin typeface="Arial"/>
                <a:ea typeface="Arial"/>
                <a:cs typeface="Arial"/>
                <a:sym typeface="Arial"/>
              </a:rPr>
              <a:t>self-resistance genes</a:t>
            </a:r>
            <a:endParaRPr sz="1100"/>
          </a:p>
        </p:txBody>
      </p:sp>
      <p:pic>
        <p:nvPicPr>
          <p:cNvPr id="283" name="Google Shape;283;p33"/>
          <p:cNvPicPr preferRelativeResize="0"/>
          <p:nvPr/>
        </p:nvPicPr>
        <p:blipFill>
          <a:blip r:embed="rId11">
            <a:alphaModFix/>
          </a:blip>
          <a:stretch>
            <a:fillRect/>
          </a:stretch>
        </p:blipFill>
        <p:spPr>
          <a:xfrm>
            <a:off x="2195550" y="4416493"/>
            <a:ext cx="1136751" cy="65778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